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89"/>
  </p:notesMasterIdLst>
  <p:handoutMasterIdLst>
    <p:handoutMasterId r:id="rId90"/>
  </p:handoutMasterIdLst>
  <p:sldIdLst>
    <p:sldId id="631" r:id="rId2"/>
    <p:sldId id="677" r:id="rId3"/>
    <p:sldId id="632" r:id="rId4"/>
    <p:sldId id="676" r:id="rId5"/>
    <p:sldId id="744" r:id="rId6"/>
    <p:sldId id="745" r:id="rId7"/>
    <p:sldId id="678" r:id="rId8"/>
    <p:sldId id="739" r:id="rId9"/>
    <p:sldId id="740" r:id="rId10"/>
    <p:sldId id="746" r:id="rId11"/>
    <p:sldId id="666" r:id="rId12"/>
    <p:sldId id="741" r:id="rId13"/>
    <p:sldId id="742" r:id="rId14"/>
    <p:sldId id="743" r:id="rId15"/>
    <p:sldId id="729" r:id="rId16"/>
    <p:sldId id="730" r:id="rId17"/>
    <p:sldId id="731" r:id="rId18"/>
    <p:sldId id="732" r:id="rId19"/>
    <p:sldId id="733" r:id="rId20"/>
    <p:sldId id="734" r:id="rId21"/>
    <p:sldId id="735" r:id="rId22"/>
    <p:sldId id="736" r:id="rId23"/>
    <p:sldId id="737" r:id="rId24"/>
    <p:sldId id="738" r:id="rId25"/>
    <p:sldId id="634" r:id="rId26"/>
    <p:sldId id="669" r:id="rId27"/>
    <p:sldId id="635" r:id="rId28"/>
    <p:sldId id="636" r:id="rId29"/>
    <p:sldId id="638" r:id="rId30"/>
    <p:sldId id="686" r:id="rId31"/>
    <p:sldId id="639" r:id="rId32"/>
    <p:sldId id="680" r:id="rId33"/>
    <p:sldId id="681" r:id="rId34"/>
    <p:sldId id="682" r:id="rId35"/>
    <p:sldId id="683" r:id="rId36"/>
    <p:sldId id="670" r:id="rId37"/>
    <p:sldId id="672" r:id="rId38"/>
    <p:sldId id="671" r:id="rId39"/>
    <p:sldId id="673" r:id="rId40"/>
    <p:sldId id="674" r:id="rId41"/>
    <p:sldId id="675" r:id="rId42"/>
    <p:sldId id="679" r:id="rId43"/>
    <p:sldId id="693" r:id="rId44"/>
    <p:sldId id="687" r:id="rId45"/>
    <p:sldId id="697" r:id="rId46"/>
    <p:sldId id="698" r:id="rId47"/>
    <p:sldId id="711" r:id="rId48"/>
    <p:sldId id="712" r:id="rId49"/>
    <p:sldId id="713" r:id="rId50"/>
    <p:sldId id="714" r:id="rId51"/>
    <p:sldId id="715" r:id="rId52"/>
    <p:sldId id="716" r:id="rId53"/>
    <p:sldId id="717" r:id="rId54"/>
    <p:sldId id="718" r:id="rId55"/>
    <p:sldId id="719" r:id="rId56"/>
    <p:sldId id="720" r:id="rId57"/>
    <p:sldId id="721" r:id="rId58"/>
    <p:sldId id="722" r:id="rId59"/>
    <p:sldId id="723" r:id="rId60"/>
    <p:sldId id="724" r:id="rId61"/>
    <p:sldId id="725" r:id="rId62"/>
    <p:sldId id="726" r:id="rId63"/>
    <p:sldId id="727" r:id="rId64"/>
    <p:sldId id="728" r:id="rId65"/>
    <p:sldId id="684" r:id="rId66"/>
    <p:sldId id="640" r:id="rId67"/>
    <p:sldId id="688" r:id="rId68"/>
    <p:sldId id="685" r:id="rId69"/>
    <p:sldId id="641" r:id="rId70"/>
    <p:sldId id="748" r:id="rId71"/>
    <p:sldId id="695" r:id="rId72"/>
    <p:sldId id="642" r:id="rId73"/>
    <p:sldId id="694" r:id="rId74"/>
    <p:sldId id="643" r:id="rId75"/>
    <p:sldId id="644" r:id="rId76"/>
    <p:sldId id="645" r:id="rId77"/>
    <p:sldId id="646" r:id="rId78"/>
    <p:sldId id="647" r:id="rId79"/>
    <p:sldId id="648" r:id="rId80"/>
    <p:sldId id="696" r:id="rId81"/>
    <p:sldId id="749" r:id="rId82"/>
    <p:sldId id="750" r:id="rId83"/>
    <p:sldId id="689" r:id="rId84"/>
    <p:sldId id="649" r:id="rId85"/>
    <p:sldId id="690" r:id="rId86"/>
    <p:sldId id="691" r:id="rId87"/>
    <p:sldId id="692" r:id="rId88"/>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pitchFamily="34" charset="0"/>
        <a:ea typeface="+mn-ea"/>
        <a:cs typeface="Arial" pitchFamily="34" charset="0"/>
      </a:defRPr>
    </a:lvl1pPr>
    <a:lvl2pPr marL="457200" algn="l" rtl="0" fontAlgn="base">
      <a:spcBef>
        <a:spcPct val="0"/>
      </a:spcBef>
      <a:spcAft>
        <a:spcPct val="0"/>
      </a:spcAft>
      <a:defRPr b="1" kern="1200">
        <a:solidFill>
          <a:schemeClr val="tx1"/>
        </a:solidFill>
        <a:latin typeface="Arial" pitchFamily="34" charset="0"/>
        <a:ea typeface="+mn-ea"/>
        <a:cs typeface="Arial" pitchFamily="34" charset="0"/>
      </a:defRPr>
    </a:lvl2pPr>
    <a:lvl3pPr marL="914400" algn="l" rtl="0" fontAlgn="base">
      <a:spcBef>
        <a:spcPct val="0"/>
      </a:spcBef>
      <a:spcAft>
        <a:spcPct val="0"/>
      </a:spcAft>
      <a:defRPr b="1"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b="1"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b="1" kern="1200">
        <a:solidFill>
          <a:schemeClr val="tx1"/>
        </a:solidFill>
        <a:latin typeface="Arial" pitchFamily="34" charset="0"/>
        <a:ea typeface="+mn-ea"/>
        <a:cs typeface="Arial" pitchFamily="34" charset="0"/>
      </a:defRPr>
    </a:lvl5pPr>
    <a:lvl6pPr marL="2286000" algn="l" defTabSz="914400" rtl="0" eaLnBrk="1" latinLnBrk="0" hangingPunct="1">
      <a:defRPr b="1" kern="1200">
        <a:solidFill>
          <a:schemeClr val="tx1"/>
        </a:solidFill>
        <a:latin typeface="Arial" pitchFamily="34" charset="0"/>
        <a:ea typeface="+mn-ea"/>
        <a:cs typeface="Arial" pitchFamily="34" charset="0"/>
      </a:defRPr>
    </a:lvl6pPr>
    <a:lvl7pPr marL="2743200" algn="l" defTabSz="914400" rtl="0" eaLnBrk="1" latinLnBrk="0" hangingPunct="1">
      <a:defRPr b="1" kern="1200">
        <a:solidFill>
          <a:schemeClr val="tx1"/>
        </a:solidFill>
        <a:latin typeface="Arial" pitchFamily="34" charset="0"/>
        <a:ea typeface="+mn-ea"/>
        <a:cs typeface="Arial" pitchFamily="34" charset="0"/>
      </a:defRPr>
    </a:lvl7pPr>
    <a:lvl8pPr marL="3200400" algn="l" defTabSz="914400" rtl="0" eaLnBrk="1" latinLnBrk="0" hangingPunct="1">
      <a:defRPr b="1" kern="1200">
        <a:solidFill>
          <a:schemeClr val="tx1"/>
        </a:solidFill>
        <a:latin typeface="Arial" pitchFamily="34" charset="0"/>
        <a:ea typeface="+mn-ea"/>
        <a:cs typeface="Arial" pitchFamily="34" charset="0"/>
      </a:defRPr>
    </a:lvl8pPr>
    <a:lvl9pPr marL="3657600" algn="l" defTabSz="914400" rtl="0" eaLnBrk="1" latinLnBrk="0" hangingPunct="1">
      <a:defRPr b="1"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1029">
          <p15:clr>
            <a:srgbClr val="A4A3A4"/>
          </p15:clr>
        </p15:guide>
        <p15:guide id="2" orient="horz" pos="673">
          <p15:clr>
            <a:srgbClr val="A4A3A4"/>
          </p15:clr>
        </p15:guide>
        <p15:guide id="3" orient="horz" pos="2163">
          <p15:clr>
            <a:srgbClr val="A4A3A4"/>
          </p15:clr>
        </p15:guide>
        <p15:guide id="4" pos="139">
          <p15:clr>
            <a:srgbClr val="A4A3A4"/>
          </p15:clr>
        </p15:guide>
        <p15:guide id="5" pos="5621">
          <p15:clr>
            <a:srgbClr val="A4A3A4"/>
          </p15:clr>
        </p15:guide>
        <p15:guide id="6"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CC"/>
    <a:srgbClr val="3399FF"/>
    <a:srgbClr val="000000"/>
    <a:srgbClr val="0066FF"/>
    <a:srgbClr val="66FFFF"/>
    <a:srgbClr val="CCFF99"/>
    <a:srgbClr val="000066"/>
    <a:srgbClr val="66CCFF"/>
    <a:srgbClr val="FC41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1" autoAdjust="0"/>
    <p:restoredTop sz="90860" autoAdjust="0"/>
  </p:normalViewPr>
  <p:slideViewPr>
    <p:cSldViewPr snapToGrid="0" showGuides="1">
      <p:cViewPr varScale="1">
        <p:scale>
          <a:sx n="93" d="100"/>
          <a:sy n="93" d="100"/>
        </p:scale>
        <p:origin x="288" y="114"/>
      </p:cViewPr>
      <p:guideLst>
        <p:guide orient="horz" pos="1029"/>
        <p:guide orient="horz" pos="673"/>
        <p:guide orient="horz" pos="2163"/>
        <p:guide pos="139"/>
        <p:guide pos="5621"/>
        <p:guide pos="2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0" d="100"/>
          <a:sy n="60" d="100"/>
        </p:scale>
        <p:origin x="-207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notesMaster" Target="notesMasters/notesMaster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handoutMaster" Target="handoutMasters/handoutMaster1.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20000"/>
              </a:spcBef>
              <a:buFontTx/>
              <a:buChar char="•"/>
              <a:defRPr sz="1200">
                <a:latin typeface="Arial" charset="0"/>
                <a:cs typeface="+mn-cs"/>
              </a:defRPr>
            </a:lvl1pPr>
          </a:lstStyle>
          <a:p>
            <a:pPr>
              <a:defRPr/>
            </a:pPr>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spcBef>
                <a:spcPct val="20000"/>
              </a:spcBef>
              <a:buFontTx/>
              <a:buChar char="•"/>
              <a:defRPr sz="1200">
                <a:latin typeface="Arial" charset="0"/>
                <a:cs typeface="+mn-cs"/>
              </a:defRPr>
            </a:lvl1pPr>
          </a:lstStyle>
          <a:p>
            <a:pPr>
              <a:defRPr/>
            </a:pPr>
            <a:fld id="{8401B66A-DCE3-4371-B285-B0DB65785A42}" type="datetimeFigureOut">
              <a:rPr lang="pt-BR"/>
              <a:pPr>
                <a:defRPr/>
              </a:pPr>
              <a:t>04/09/2018</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spcBef>
                <a:spcPct val="20000"/>
              </a:spcBef>
              <a:buFontTx/>
              <a:buChar char="•"/>
              <a:defRPr sz="1200">
                <a:latin typeface="Arial" charset="0"/>
                <a:cs typeface="+mn-cs"/>
              </a:defRPr>
            </a:lvl1pPr>
          </a:lstStyle>
          <a:p>
            <a:pPr>
              <a:defRPr/>
            </a:pPr>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spcBef>
                <a:spcPct val="20000"/>
              </a:spcBef>
              <a:buFontTx/>
              <a:buChar char="•"/>
              <a:defRPr sz="1200">
                <a:latin typeface="Arial" charset="0"/>
                <a:cs typeface="+mn-cs"/>
              </a:defRPr>
            </a:lvl1pPr>
          </a:lstStyle>
          <a:p>
            <a:pPr>
              <a:defRPr/>
            </a:pPr>
            <a:fld id="{68416F4F-3BE2-44D9-BF23-872643F287F0}" type="slidenum">
              <a:rPr lang="pt-BR"/>
              <a:pPr>
                <a:defRPr/>
              </a:pPr>
              <a:t>‹nº›</a:t>
            </a:fld>
            <a:endParaRPr lang="pt-BR"/>
          </a:p>
        </p:txBody>
      </p:sp>
    </p:spTree>
    <p:extLst>
      <p:ext uri="{BB962C8B-B14F-4D97-AF65-F5344CB8AC3E}">
        <p14:creationId xmlns:p14="http://schemas.microsoft.com/office/powerpoint/2010/main" val="12636630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b="0">
                <a:latin typeface="Times New Roman" pitchFamily="18" charset="0"/>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b="0">
                <a:latin typeface="Times New Roman" pitchFamily="18" charset="0"/>
                <a:cs typeface="+mn-cs"/>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b="0">
                <a:latin typeface="Times New Roman" pitchFamily="18"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b="0">
                <a:latin typeface="Times New Roman" pitchFamily="18" charset="0"/>
                <a:cs typeface="+mn-cs"/>
              </a:defRPr>
            </a:lvl1pPr>
          </a:lstStyle>
          <a:p>
            <a:pPr>
              <a:defRPr/>
            </a:pPr>
            <a:fld id="{EC5FFED0-F56D-45F2-81CD-D9059D6B0FCF}" type="slidenum">
              <a:rPr lang="en-US"/>
              <a:pPr>
                <a:defRPr/>
              </a:pPr>
              <a:t>‹nº›</a:t>
            </a:fld>
            <a:endParaRPr lang="en-US"/>
          </a:p>
        </p:txBody>
      </p:sp>
    </p:spTree>
    <p:extLst>
      <p:ext uri="{BB962C8B-B14F-4D97-AF65-F5344CB8AC3E}">
        <p14:creationId xmlns:p14="http://schemas.microsoft.com/office/powerpoint/2010/main" val="2414892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ço Reservado para Imagem de Slide 1"/>
          <p:cNvSpPr>
            <a:spLocks noGrp="1" noRot="1" noChangeAspect="1" noTextEdit="1"/>
          </p:cNvSpPr>
          <p:nvPr>
            <p:ph type="sldImg"/>
          </p:nvPr>
        </p:nvSpPr>
        <p:spPr>
          <a:ln/>
        </p:spPr>
      </p:sp>
      <p:sp>
        <p:nvSpPr>
          <p:cNvPr id="21507" name="Espaço Reservado para Anotações 2"/>
          <p:cNvSpPr>
            <a:spLocks noGrp="1"/>
          </p:cNvSpPr>
          <p:nvPr>
            <p:ph type="body" idx="1"/>
          </p:nvPr>
        </p:nvSpPr>
        <p:spPr>
          <a:noFill/>
          <a:ln/>
        </p:spPr>
        <p:txBody>
          <a:bodyPr/>
          <a:lstStyle/>
          <a:p>
            <a:pPr eaLnBrk="1" hangingPunct="1"/>
            <a:endParaRPr lang="pt-BR"/>
          </a:p>
        </p:txBody>
      </p:sp>
      <p:sp>
        <p:nvSpPr>
          <p:cNvPr id="13316" name="Espaço Reservado para Número de Slide 3"/>
          <p:cNvSpPr>
            <a:spLocks noGrp="1"/>
          </p:cNvSpPr>
          <p:nvPr>
            <p:ph type="sldNum" sz="quarter" idx="5"/>
          </p:nvPr>
        </p:nvSpPr>
        <p:spPr/>
        <p:txBody>
          <a:bodyPr/>
          <a:lstStyle/>
          <a:p>
            <a:pPr>
              <a:defRPr/>
            </a:pPr>
            <a:fld id="{23610DE4-2098-4AE4-913F-CD37562120DE}" type="slidenum">
              <a:rPr lang="en-US" smtClean="0"/>
              <a:pPr>
                <a:defRPr/>
              </a:pPr>
              <a:t>1</a:t>
            </a:fld>
            <a:endParaRPr lang="en-US"/>
          </a:p>
        </p:txBody>
      </p:sp>
    </p:spTree>
    <p:extLst>
      <p:ext uri="{BB962C8B-B14F-4D97-AF65-F5344CB8AC3E}">
        <p14:creationId xmlns:p14="http://schemas.microsoft.com/office/powerpoint/2010/main" val="3981634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a:t>Mapeamento estrutural</a:t>
            </a:r>
            <a:r>
              <a:rPr lang="pt-BR" baseline="0" dirty="0"/>
              <a:t> (</a:t>
            </a:r>
            <a:r>
              <a:rPr lang="pt-BR" baseline="0" dirty="0" err="1"/>
              <a:t>Otish</a:t>
            </a:r>
            <a:r>
              <a:rPr lang="pt-BR" baseline="0" dirty="0"/>
              <a:t> </a:t>
            </a:r>
            <a:r>
              <a:rPr lang="pt-BR" baseline="0" dirty="0" err="1"/>
              <a:t>Mountains</a:t>
            </a:r>
            <a:r>
              <a:rPr lang="pt-BR" baseline="0" dirty="0"/>
              <a:t>)</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84</a:t>
            </a:fld>
            <a:endParaRPr lang="en-US"/>
          </a:p>
        </p:txBody>
      </p:sp>
    </p:spTree>
    <p:extLst>
      <p:ext uri="{BB962C8B-B14F-4D97-AF65-F5344CB8AC3E}">
        <p14:creationId xmlns:p14="http://schemas.microsoft.com/office/powerpoint/2010/main" val="10956346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dirty="0"/>
              <a:t>FIGURE 8(</a:t>
            </a:r>
            <a:r>
              <a:rPr lang="en-US" dirty="0" err="1"/>
              <a:t>esquerda</a:t>
            </a:r>
            <a:r>
              <a:rPr lang="en-US" dirty="0"/>
              <a:t>): 2D inversely modeled Bouguer and RTP magnetic anomalies of profile 1 along segments A to H showing a varying basement - sedimentary infill interface. The basement highs at the left are interpreted as the outer and inner rings of the impact structure.</a:t>
            </a:r>
          </a:p>
          <a:p>
            <a:r>
              <a:rPr lang="en-US" dirty="0"/>
              <a:t>FIGURE 9 (</a:t>
            </a:r>
            <a:r>
              <a:rPr lang="en-US" dirty="0" err="1"/>
              <a:t>direita</a:t>
            </a:r>
            <a:r>
              <a:rPr lang="en-US" dirty="0"/>
              <a:t>): 2D inversely modeled Bouguer and RTP magnetic anomalies of profile 2 along segments I to L showing a varying basement - sedimentary infill interface. The sedimentary infill is thicker from the inner ring (left) to the center (right) of the impact structure. The crystalline basement is intensively faulted with tabular blocks dipping to the center of the structure in a “domino structure”.</a:t>
            </a:r>
          </a:p>
          <a:p>
            <a:r>
              <a:rPr lang="en-US" dirty="0"/>
              <a:t>From </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85</a:t>
            </a:fld>
            <a:endParaRPr lang="en-US"/>
          </a:p>
        </p:txBody>
      </p:sp>
    </p:spTree>
    <p:extLst>
      <p:ext uri="{BB962C8B-B14F-4D97-AF65-F5344CB8AC3E}">
        <p14:creationId xmlns:p14="http://schemas.microsoft.com/office/powerpoint/2010/main" val="187513540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sz="1200" b="0" i="0" kern="1200" dirty="0">
                <a:solidFill>
                  <a:schemeClr val="tx1"/>
                </a:solidFill>
                <a:latin typeface="Times New Roman" pitchFamily="18" charset="0"/>
                <a:ea typeface="+mn-ea"/>
                <a:cs typeface="+mn-cs"/>
              </a:rPr>
              <a:t>Image with caption: "Figure 1 -Location of drill holes reported in this release on RTP ground magnetic image. (CNW Group/RTG Mining Inc.)".</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87</a:t>
            </a:fld>
            <a:endParaRPr lang="en-US"/>
          </a:p>
        </p:txBody>
      </p:sp>
    </p:spTree>
    <p:extLst>
      <p:ext uri="{BB962C8B-B14F-4D97-AF65-F5344CB8AC3E}">
        <p14:creationId xmlns:p14="http://schemas.microsoft.com/office/powerpoint/2010/main" val="1752558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8" charset="0"/>
                <a:ea typeface="+mn-ea"/>
                <a:cs typeface="+mn-cs"/>
              </a:rPr>
              <a:t>where mi0 and </a:t>
            </a:r>
            <a:r>
              <a:rPr lang="en-US" sz="1200" kern="1200" baseline="0" dirty="0" err="1">
                <a:solidFill>
                  <a:schemeClr val="tx1"/>
                </a:solidFill>
                <a:latin typeface="Times New Roman" pitchFamily="18" charset="0"/>
                <a:ea typeface="+mn-ea"/>
                <a:cs typeface="+mn-cs"/>
              </a:rPr>
              <a:t>miR</a:t>
            </a:r>
            <a:r>
              <a:rPr lang="en-US" sz="1200" kern="1200" baseline="0" dirty="0">
                <a:solidFill>
                  <a:schemeClr val="tx1"/>
                </a:solidFill>
                <a:latin typeface="Times New Roman" pitchFamily="18" charset="0"/>
                <a:ea typeface="+mn-ea"/>
                <a:cs typeface="+mn-cs"/>
              </a:rPr>
              <a:t> are constants corresponding to the </a:t>
            </a:r>
            <a:r>
              <a:rPr lang="en-US" sz="1200" i="1" kern="1200" baseline="0" dirty="0">
                <a:solidFill>
                  <a:schemeClr val="tx1"/>
                </a:solidFill>
                <a:latin typeface="Times New Roman" pitchFamily="18" charset="0"/>
                <a:ea typeface="+mn-ea"/>
                <a:cs typeface="+mn-cs"/>
              </a:rPr>
              <a:t>magnetic permeability of vacuum and the relative magnetic permeability of the medium separating the poles</a:t>
            </a:r>
          </a:p>
          <a:p>
            <a:r>
              <a:rPr lang="en-US" sz="1200" i="1" kern="1200" baseline="0" dirty="0">
                <a:solidFill>
                  <a:schemeClr val="tx1"/>
                </a:solidFill>
                <a:latin typeface="Times New Roman" pitchFamily="18" charset="0"/>
                <a:ea typeface="+mn-ea"/>
                <a:cs typeface="+mn-cs"/>
              </a:rPr>
              <a:t>H – </a:t>
            </a:r>
            <a:r>
              <a:rPr lang="en-US" sz="1200" i="1" kern="1200" baseline="0" dirty="0" err="1">
                <a:solidFill>
                  <a:schemeClr val="tx1"/>
                </a:solidFill>
                <a:latin typeface="Times New Roman" pitchFamily="18" charset="0"/>
                <a:ea typeface="+mn-ea"/>
                <a:cs typeface="+mn-cs"/>
              </a:rPr>
              <a:t>Força</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magnetiznate</a:t>
            </a:r>
            <a:endParaRPr lang="en-US" sz="1200" i="1" kern="1200" baseline="0" dirty="0">
              <a:solidFill>
                <a:schemeClr val="tx1"/>
              </a:solidFill>
              <a:latin typeface="Times New Roman" pitchFamily="18" charset="0"/>
              <a:ea typeface="+mn-ea"/>
              <a:cs typeface="+mn-cs"/>
            </a:endParaRPr>
          </a:p>
          <a:p>
            <a:r>
              <a:rPr lang="en-US" sz="1200" i="1" kern="1200" baseline="0" dirty="0">
                <a:solidFill>
                  <a:schemeClr val="tx1"/>
                </a:solidFill>
                <a:latin typeface="Times New Roman" pitchFamily="18" charset="0"/>
                <a:ea typeface="+mn-ea"/>
                <a:cs typeface="+mn-cs"/>
              </a:rPr>
              <a:t>J – </a:t>
            </a:r>
            <a:r>
              <a:rPr lang="en-US" sz="1200" i="1" kern="1200" baseline="0" dirty="0" err="1">
                <a:solidFill>
                  <a:schemeClr val="tx1"/>
                </a:solidFill>
                <a:latin typeface="Times New Roman" pitchFamily="18" charset="0"/>
                <a:ea typeface="+mn-ea"/>
                <a:cs typeface="+mn-cs"/>
              </a:rPr>
              <a:t>Magnetização</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induzida</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Momento</a:t>
            </a:r>
            <a:r>
              <a:rPr lang="en-US" sz="1200" i="1" kern="1200" baseline="0" dirty="0">
                <a:solidFill>
                  <a:schemeClr val="tx1"/>
                </a:solidFill>
                <a:latin typeface="Times New Roman" pitchFamily="18" charset="0"/>
                <a:ea typeface="+mn-ea"/>
                <a:cs typeface="+mn-cs"/>
              </a:rPr>
              <a:t> de </a:t>
            </a:r>
            <a:r>
              <a:rPr lang="en-US" sz="1200" i="1" kern="1200" baseline="0" dirty="0" err="1">
                <a:solidFill>
                  <a:schemeClr val="tx1"/>
                </a:solidFill>
                <a:latin typeface="Times New Roman" pitchFamily="18" charset="0"/>
                <a:ea typeface="+mn-ea"/>
                <a:cs typeface="+mn-cs"/>
              </a:rPr>
              <a:t>dipolo</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por</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unidade</a:t>
            </a:r>
            <a:r>
              <a:rPr lang="en-US" sz="1200" i="1" kern="1200" baseline="0" dirty="0">
                <a:solidFill>
                  <a:schemeClr val="tx1"/>
                </a:solidFill>
                <a:latin typeface="Times New Roman" pitchFamily="18" charset="0"/>
                <a:ea typeface="+mn-ea"/>
                <a:cs typeface="+mn-cs"/>
              </a:rPr>
              <a:t> de volume – </a:t>
            </a:r>
            <a:r>
              <a:rPr lang="en-US" sz="1200" i="1" kern="1200" baseline="0" dirty="0" err="1">
                <a:solidFill>
                  <a:schemeClr val="tx1"/>
                </a:solidFill>
                <a:latin typeface="Times New Roman" pitchFamily="18" charset="0"/>
                <a:ea typeface="+mn-ea"/>
                <a:cs typeface="+mn-cs"/>
              </a:rPr>
              <a:t>densidade</a:t>
            </a:r>
            <a:r>
              <a:rPr lang="en-US" sz="1200" i="1" kern="1200" baseline="0" dirty="0">
                <a:solidFill>
                  <a:schemeClr val="tx1"/>
                </a:solidFill>
                <a:latin typeface="Times New Roman" pitchFamily="18" charset="0"/>
                <a:ea typeface="+mn-ea"/>
                <a:cs typeface="+mn-cs"/>
              </a:rPr>
              <a:t> de </a:t>
            </a:r>
            <a:r>
              <a:rPr lang="en-US" sz="1200" i="1" kern="1200" baseline="0" dirty="0" err="1">
                <a:solidFill>
                  <a:schemeClr val="tx1"/>
                </a:solidFill>
                <a:latin typeface="Times New Roman" pitchFamily="18" charset="0"/>
                <a:ea typeface="+mn-ea"/>
                <a:cs typeface="+mn-cs"/>
              </a:rPr>
              <a:t>magnetização</a:t>
            </a:r>
            <a:r>
              <a:rPr lang="en-US" sz="1200" i="1" kern="1200" baseline="0" dirty="0">
                <a:solidFill>
                  <a:schemeClr val="tx1"/>
                </a:solidFill>
                <a:latin typeface="Times New Roman" pitchFamily="18" charset="0"/>
                <a:ea typeface="+mn-ea"/>
                <a:cs typeface="+mn-cs"/>
              </a:rPr>
              <a:t>)</a:t>
            </a:r>
            <a:endParaRPr lang="pt-BR" dirty="0"/>
          </a:p>
        </p:txBody>
      </p:sp>
      <p:sp>
        <p:nvSpPr>
          <p:cNvPr id="4" name="Slide Number Placeholder 3"/>
          <p:cNvSpPr>
            <a:spLocks noGrp="1"/>
          </p:cNvSpPr>
          <p:nvPr>
            <p:ph type="sldNum" sz="quarter" idx="10"/>
          </p:nvPr>
        </p:nvSpPr>
        <p:spPr/>
        <p:txBody>
          <a:bodyPr/>
          <a:lstStyle/>
          <a:p>
            <a:pPr>
              <a:defRPr/>
            </a:pPr>
            <a:fld id="{EC5FFED0-F56D-45F2-81CD-D9059D6B0FCF}" type="slidenum">
              <a:rPr lang="en-US" smtClean="0"/>
              <a:pPr>
                <a:defRPr/>
              </a:pPr>
              <a:t>7</a:t>
            </a:fld>
            <a:endParaRPr lang="en-US"/>
          </a:p>
        </p:txBody>
      </p:sp>
    </p:spTree>
    <p:extLst>
      <p:ext uri="{BB962C8B-B14F-4D97-AF65-F5344CB8AC3E}">
        <p14:creationId xmlns:p14="http://schemas.microsoft.com/office/powerpoint/2010/main" val="6744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a:t>WMM, 2010</a:t>
            </a:r>
            <a:r>
              <a:rPr lang="pt-BR" baseline="0" dirty="0"/>
              <a:t> – World Magnetic Model</a:t>
            </a:r>
            <a:endParaRPr lang="pt-BR" dirty="0"/>
          </a:p>
        </p:txBody>
      </p:sp>
      <p:sp>
        <p:nvSpPr>
          <p:cNvPr id="4" name="Slide Number Placeholder 3"/>
          <p:cNvSpPr>
            <a:spLocks noGrp="1"/>
          </p:cNvSpPr>
          <p:nvPr>
            <p:ph type="sldNum" sz="quarter" idx="10"/>
          </p:nvPr>
        </p:nvSpPr>
        <p:spPr/>
        <p:txBody>
          <a:bodyPr/>
          <a:lstStyle/>
          <a:p>
            <a:pPr>
              <a:defRPr/>
            </a:pPr>
            <a:fld id="{EC5FFED0-F56D-45F2-81CD-D9059D6B0FCF}" type="slidenum">
              <a:rPr lang="en-US" smtClean="0"/>
              <a:pPr>
                <a:defRPr/>
              </a:pPr>
              <a:t>25</a:t>
            </a:fld>
            <a:endParaRPr lang="en-US"/>
          </a:p>
        </p:txBody>
      </p:sp>
    </p:spTree>
    <p:extLst>
      <p:ext uri="{BB962C8B-B14F-4D97-AF65-F5344CB8AC3E}">
        <p14:creationId xmlns:p14="http://schemas.microsoft.com/office/powerpoint/2010/main" val="110496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a:t>WMM, 2010</a:t>
            </a:r>
            <a:r>
              <a:rPr lang="pt-BR" baseline="0" dirty="0"/>
              <a:t> – World Magnetic Model</a:t>
            </a:r>
            <a:endParaRPr lang="pt-BR" dirty="0"/>
          </a:p>
        </p:txBody>
      </p:sp>
      <p:sp>
        <p:nvSpPr>
          <p:cNvPr id="4" name="Slide Number Placeholder 3"/>
          <p:cNvSpPr>
            <a:spLocks noGrp="1"/>
          </p:cNvSpPr>
          <p:nvPr>
            <p:ph type="sldNum" sz="quarter" idx="10"/>
          </p:nvPr>
        </p:nvSpPr>
        <p:spPr/>
        <p:txBody>
          <a:bodyPr/>
          <a:lstStyle/>
          <a:p>
            <a:pPr>
              <a:defRPr/>
            </a:pPr>
            <a:fld id="{EC5FFED0-F56D-45F2-81CD-D9059D6B0FCF}" type="slidenum">
              <a:rPr lang="en-US" smtClean="0"/>
              <a:pPr>
                <a:defRPr/>
              </a:pPr>
              <a:t>26</a:t>
            </a:fld>
            <a:endParaRPr lang="en-US"/>
          </a:p>
        </p:txBody>
      </p:sp>
    </p:spTree>
    <p:extLst>
      <p:ext uri="{BB962C8B-B14F-4D97-AF65-F5344CB8AC3E}">
        <p14:creationId xmlns:p14="http://schemas.microsoft.com/office/powerpoint/2010/main" val="68856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46</a:t>
            </a:fld>
            <a:endParaRPr lang="en-US"/>
          </a:p>
        </p:txBody>
      </p:sp>
    </p:spTree>
    <p:extLst>
      <p:ext uri="{BB962C8B-B14F-4D97-AF65-F5344CB8AC3E}">
        <p14:creationId xmlns:p14="http://schemas.microsoft.com/office/powerpoint/2010/main" val="4126791268"/>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a:t>Redução por</a:t>
            </a:r>
            <a:r>
              <a:rPr lang="pt-BR" baseline="0" dirty="0"/>
              <a:t>que podem haver outras diversas correções como a correção da altitude da aeronave, de paralaxe, ...</a:t>
            </a:r>
          </a:p>
          <a:p>
            <a:endParaRPr lang="pt-BR" baseline="0" dirty="0"/>
          </a:p>
          <a:p>
            <a:endParaRPr lang="pt-BR" dirty="0"/>
          </a:p>
        </p:txBody>
      </p:sp>
      <p:sp>
        <p:nvSpPr>
          <p:cNvPr id="4" name="Slide Number Placeholder 3"/>
          <p:cNvSpPr>
            <a:spLocks noGrp="1"/>
          </p:cNvSpPr>
          <p:nvPr>
            <p:ph type="sldNum" sz="quarter" idx="10"/>
          </p:nvPr>
        </p:nvSpPr>
        <p:spPr/>
        <p:txBody>
          <a:bodyPr/>
          <a:lstStyle/>
          <a:p>
            <a:pPr>
              <a:defRPr/>
            </a:pPr>
            <a:fld id="{EC5FFED0-F56D-45F2-81CD-D9059D6B0FCF}" type="slidenum">
              <a:rPr lang="en-US" smtClean="0"/>
              <a:pPr>
                <a:defRPr/>
              </a:pPr>
              <a:t>65</a:t>
            </a:fld>
            <a:endParaRPr lang="en-US"/>
          </a:p>
        </p:txBody>
      </p:sp>
    </p:spTree>
    <p:extLst>
      <p:ext uri="{BB962C8B-B14F-4D97-AF65-F5344CB8AC3E}">
        <p14:creationId xmlns:p14="http://schemas.microsoft.com/office/powerpoint/2010/main" val="1666814886"/>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Interpretação similar à </a:t>
            </a:r>
            <a:r>
              <a:rPr lang="pt-BR" dirty="0" err="1"/>
              <a:t>grav</a:t>
            </a:r>
            <a:endParaRPr lang="pt-BR" dirty="0"/>
          </a:p>
          <a:p>
            <a:r>
              <a:rPr lang="pt-BR" dirty="0"/>
              <a:t>Densidade escalar != vetor de magnetização</a:t>
            </a:r>
          </a:p>
          <a:p>
            <a:r>
              <a:rPr lang="pt-BR" dirty="0"/>
              <a:t>Gravidade sempre atrativa, magnetização sempre bipolar</a:t>
            </a:r>
          </a:p>
          <a:p>
            <a:r>
              <a:rPr lang="pt-BR" dirty="0"/>
              <a:t>Direção de magnetização em um corpo</a:t>
            </a:r>
            <a:r>
              <a:rPr lang="pt-BR" baseline="0" dirty="0"/>
              <a:t> controla a forma da anomalia magnética</a:t>
            </a:r>
          </a:p>
          <a:p>
            <a:r>
              <a:rPr lang="pt-BR" baseline="0" dirty="0"/>
              <a:t>Densidade é volumétrica, magnetização geométrica também</a:t>
            </a:r>
          </a:p>
          <a:p>
            <a:r>
              <a:rPr lang="pt-BR" baseline="0" dirty="0"/>
              <a:t>Intensidade de magnetização varia de 10^6 entre rochas diferentes</a:t>
            </a:r>
          </a:p>
          <a:p>
            <a:r>
              <a:rPr lang="pt-BR" baseline="0" dirty="0"/>
              <a:t>Densidade varia de 1,5 – 3,5 Mg/m3</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71</a:t>
            </a:fld>
            <a:endParaRPr lang="en-US"/>
          </a:p>
        </p:txBody>
      </p:sp>
    </p:spTree>
    <p:extLst>
      <p:ext uri="{BB962C8B-B14F-4D97-AF65-F5344CB8AC3E}">
        <p14:creationId xmlns:p14="http://schemas.microsoft.com/office/powerpoint/2010/main" val="3719174702"/>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Interpretação similar à </a:t>
            </a:r>
            <a:r>
              <a:rPr lang="pt-BR" dirty="0" err="1"/>
              <a:t>grav</a:t>
            </a:r>
            <a:endParaRPr lang="pt-BR" dirty="0"/>
          </a:p>
          <a:p>
            <a:r>
              <a:rPr lang="pt-BR" dirty="0"/>
              <a:t>Densidade escalar != vetor de magnetização</a:t>
            </a:r>
          </a:p>
          <a:p>
            <a:r>
              <a:rPr lang="pt-BR" dirty="0"/>
              <a:t>Gravidade sempre atrativa, magnetização sempre bipolar</a:t>
            </a:r>
          </a:p>
          <a:p>
            <a:r>
              <a:rPr lang="pt-BR" dirty="0"/>
              <a:t>Direção de magnetização em um corpo</a:t>
            </a:r>
            <a:r>
              <a:rPr lang="pt-BR" baseline="0" dirty="0"/>
              <a:t> controla a forma da anomalia magnética</a:t>
            </a:r>
          </a:p>
          <a:p>
            <a:r>
              <a:rPr lang="pt-BR" baseline="0" dirty="0"/>
              <a:t>Densidade é volumétrica, magnetização geométrica também</a:t>
            </a:r>
          </a:p>
          <a:p>
            <a:r>
              <a:rPr lang="pt-BR" baseline="0" dirty="0"/>
              <a:t>Intensidade de magnetização varia de 10^6 entre rochas diferentes</a:t>
            </a:r>
          </a:p>
          <a:p>
            <a:r>
              <a:rPr lang="pt-BR" baseline="0" dirty="0"/>
              <a:t>Densidade varia de 1,5 – 3,5 Mg/m3</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72</a:t>
            </a:fld>
            <a:endParaRPr lang="en-US"/>
          </a:p>
        </p:txBody>
      </p:sp>
    </p:spTree>
    <p:extLst>
      <p:ext uri="{BB962C8B-B14F-4D97-AF65-F5344CB8AC3E}">
        <p14:creationId xmlns:p14="http://schemas.microsoft.com/office/powerpoint/2010/main" val="241399508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Interpretação similar à </a:t>
            </a:r>
            <a:r>
              <a:rPr lang="pt-BR" dirty="0" err="1"/>
              <a:t>grav</a:t>
            </a:r>
            <a:endParaRPr lang="pt-BR" dirty="0"/>
          </a:p>
          <a:p>
            <a:r>
              <a:rPr lang="pt-BR" dirty="0"/>
              <a:t>Densidade escalar != vetor de magnetização</a:t>
            </a:r>
          </a:p>
          <a:p>
            <a:r>
              <a:rPr lang="pt-BR" dirty="0"/>
              <a:t>Gravidade sempre atrativa, magnetização sempre bipolar</a:t>
            </a:r>
          </a:p>
          <a:p>
            <a:r>
              <a:rPr lang="pt-BR" dirty="0"/>
              <a:t>Direção de magnetização em um corpo</a:t>
            </a:r>
            <a:r>
              <a:rPr lang="pt-BR" baseline="0" dirty="0"/>
              <a:t> controla a forma da anomalia magnética</a:t>
            </a:r>
          </a:p>
          <a:p>
            <a:r>
              <a:rPr lang="pt-BR" baseline="0" dirty="0"/>
              <a:t>Densidade é volumétrica, magnetização geométrica também</a:t>
            </a:r>
          </a:p>
          <a:p>
            <a:r>
              <a:rPr lang="pt-BR" baseline="0" dirty="0"/>
              <a:t>Intensidade de magnetização varia de 10^6 entre rochas diferentes</a:t>
            </a:r>
          </a:p>
          <a:p>
            <a:r>
              <a:rPr lang="pt-BR" baseline="0" dirty="0"/>
              <a:t>Densidade varia de 1,5 – 3,5 Mg/m3</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73</a:t>
            </a:fld>
            <a:endParaRPr lang="en-US"/>
          </a:p>
        </p:txBody>
      </p:sp>
    </p:spTree>
    <p:extLst>
      <p:ext uri="{BB962C8B-B14F-4D97-AF65-F5344CB8AC3E}">
        <p14:creationId xmlns:p14="http://schemas.microsoft.com/office/powerpoint/2010/main" val="24567513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dirty="0"/>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03926" y="1657350"/>
            <a:ext cx="8415338" cy="419417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80200" y="274638"/>
            <a:ext cx="2103438" cy="5576887"/>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368300" y="274638"/>
            <a:ext cx="6159500" cy="5576887"/>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368300" y="274638"/>
            <a:ext cx="8415338" cy="5576887"/>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sz="3000">
                <a:solidFill>
                  <a:srgbClr val="0000FF"/>
                </a:solidFill>
                <a:latin typeface="Calibri" pitchFamily="34" charset="0"/>
              </a:defRPr>
            </a:lvl1pPr>
          </a:lstStyle>
          <a:p>
            <a:r>
              <a:rPr lang="pt-BR" dirty="0"/>
              <a:t>Clique para editar o estilo do título mestre</a:t>
            </a:r>
          </a:p>
        </p:txBody>
      </p:sp>
      <p:sp>
        <p:nvSpPr>
          <p:cNvPr id="3" name="Espaço Reservado para Conteúdo 2"/>
          <p:cNvSpPr>
            <a:spLocks noGrp="1"/>
          </p:cNvSpPr>
          <p:nvPr>
            <p:ph idx="1"/>
          </p:nvPr>
        </p:nvSpPr>
        <p:spPr>
          <a:xfrm>
            <a:off x="403926" y="1657350"/>
            <a:ext cx="8415338" cy="4194175"/>
          </a:xfrm>
          <a:prstGeom prst="rect">
            <a:avLst/>
          </a:prstGeom>
        </p:spPr>
        <p:txBody>
          <a:bodyPr/>
          <a:lstStyle>
            <a:lvl1pPr algn="just">
              <a:buClr>
                <a:srgbClr val="0000FF"/>
              </a:buClr>
              <a:defRPr sz="2000">
                <a:solidFill>
                  <a:schemeClr val="bg1"/>
                </a:solidFill>
                <a:latin typeface="Calibri" pitchFamily="34" charset="0"/>
              </a:defRPr>
            </a:lvl1pPr>
            <a:lvl2pPr algn="just">
              <a:buClr>
                <a:srgbClr val="0000FF"/>
              </a:buClr>
              <a:defRPr sz="2000">
                <a:solidFill>
                  <a:schemeClr val="bg1"/>
                </a:solidFill>
                <a:latin typeface="Calibri" pitchFamily="34" charset="0"/>
              </a:defRPr>
            </a:lvl2pPr>
            <a:lvl3pPr algn="just">
              <a:buClr>
                <a:srgbClr val="0000FF"/>
              </a:buClr>
              <a:defRPr sz="2000">
                <a:solidFill>
                  <a:schemeClr val="bg1"/>
                </a:solidFill>
                <a:latin typeface="Calibri" pitchFamily="34" charset="0"/>
              </a:defRPr>
            </a:lvl3pPr>
            <a:lvl4pPr algn="just">
              <a:buClr>
                <a:srgbClr val="0000FF"/>
              </a:buClr>
              <a:defRPr sz="2000">
                <a:solidFill>
                  <a:schemeClr val="bg1"/>
                </a:solidFill>
                <a:latin typeface="Calibri" pitchFamily="34" charset="0"/>
              </a:defRPr>
            </a:lvl4pPr>
            <a:lvl5pPr algn="just">
              <a:buClr>
                <a:srgbClr val="0000FF"/>
              </a:buClr>
              <a:defRPr sz="2000">
                <a:solidFill>
                  <a:schemeClr val="bg1"/>
                </a:solidFill>
                <a:latin typeface="Calibri"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368300" y="1657350"/>
            <a:ext cx="4130675" cy="41941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51375" y="1657350"/>
            <a:ext cx="4132263" cy="41941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 name="Retângulo 58"/>
          <p:cNvSpPr/>
          <p:nvPr/>
        </p:nvSpPr>
        <p:spPr bwMode="auto">
          <a:xfrm>
            <a:off x="66675" y="6238875"/>
            <a:ext cx="8983663" cy="581025"/>
          </a:xfrm>
          <a:prstGeom prst="rect">
            <a:avLst/>
          </a:prstGeom>
          <a:noFill/>
          <a:ln w="9525" cap="flat" cmpd="sng" algn="ctr">
            <a:noFill/>
            <a:prstDash val="solid"/>
            <a:round/>
            <a:headEnd type="none" w="med" len="med"/>
            <a:tailEnd type="none" w="med" len="med"/>
          </a:ln>
          <a:effectLst>
            <a:outerShdw dist="35921" dir="2700000" algn="ctr" rotWithShape="0">
              <a:schemeClr val="tx1"/>
            </a:outerShdw>
          </a:effectLst>
        </p:spPr>
        <p:txBody>
          <a:bodyPr lIns="91428" tIns="45714" rIns="91428" bIns="45714"/>
          <a:lstStyle/>
          <a:p>
            <a:pPr>
              <a:spcBef>
                <a:spcPct val="20000"/>
              </a:spcBef>
              <a:buFontTx/>
              <a:buChar char="•"/>
              <a:defRPr/>
            </a:pPr>
            <a:endParaRPr lang="pt-BR" dirty="0">
              <a:latin typeface="Arial" charset="0"/>
              <a:cs typeface="+mn-cs"/>
            </a:endParaRPr>
          </a:p>
        </p:txBody>
      </p:sp>
      <p:sp>
        <p:nvSpPr>
          <p:cNvPr id="544771" name="Rectangle 3"/>
          <p:cNvSpPr>
            <a:spLocks noChangeArrowheads="1"/>
          </p:cNvSpPr>
          <p:nvPr/>
        </p:nvSpPr>
        <p:spPr bwMode="auto">
          <a:xfrm>
            <a:off x="0" y="885825"/>
            <a:ext cx="9144000" cy="469900"/>
          </a:xfrm>
          <a:prstGeom prst="rect">
            <a:avLst/>
          </a:prstGeom>
          <a:gradFill rotWithShape="0">
            <a:gsLst>
              <a:gs pos="0">
                <a:schemeClr val="accent3">
                  <a:lumMod val="60000"/>
                  <a:lumOff val="40000"/>
                </a:schemeClr>
              </a:gs>
              <a:gs pos="100000">
                <a:srgbClr val="000000">
                  <a:alpha val="0"/>
                </a:srgbClr>
              </a:gs>
            </a:gsLst>
            <a:lin ang="5400000" scaled="1"/>
          </a:gradFill>
          <a:ln w="9525">
            <a:noFill/>
            <a:miter lim="800000"/>
            <a:headEnd/>
            <a:tailEnd/>
          </a:ln>
          <a:effectLst/>
        </p:spPr>
        <p:txBody>
          <a:bodyPr wrap="none" anchor="ctr"/>
          <a:lstStyle/>
          <a:p>
            <a:pPr algn="ctr" eaLnBrk="0" hangingPunct="0">
              <a:defRPr/>
            </a:pPr>
            <a:endParaRPr kumimoji="1" lang="en-GB" sz="2400" b="0">
              <a:latin typeface="Univers 57 Condensed" pitchFamily="34" charset="0"/>
              <a:cs typeface="+mn-cs"/>
            </a:endParaRPr>
          </a:p>
        </p:txBody>
      </p:sp>
      <p:sp>
        <p:nvSpPr>
          <p:cNvPr id="53" name="Retângulo 52"/>
          <p:cNvSpPr/>
          <p:nvPr/>
        </p:nvSpPr>
        <p:spPr bwMode="auto">
          <a:xfrm>
            <a:off x="2565400" y="2589213"/>
            <a:ext cx="2160588" cy="938212"/>
          </a:xfrm>
          <a:prstGeom prst="rect">
            <a:avLst/>
          </a:prstGeom>
          <a:noFill/>
          <a:ln w="9525" cap="flat" cmpd="sng" algn="ctr">
            <a:noFill/>
            <a:prstDash val="solid"/>
            <a:round/>
            <a:headEnd type="none" w="med" len="med"/>
            <a:tailEnd type="none" w="med" len="med"/>
          </a:ln>
          <a:effectLst>
            <a:outerShdw dist="35921" dir="2700000" algn="ctr" rotWithShape="0">
              <a:schemeClr val="tx1"/>
            </a:outerShdw>
          </a:effectLst>
        </p:spPr>
        <p:txBody>
          <a:bodyPr lIns="91428" tIns="45714" rIns="91428" bIns="45714"/>
          <a:lstStyle/>
          <a:p>
            <a:pPr>
              <a:spcBef>
                <a:spcPct val="20000"/>
              </a:spcBef>
              <a:buFontTx/>
              <a:buChar char="•"/>
              <a:defRPr/>
            </a:pPr>
            <a:endParaRPr lang="pt-BR">
              <a:latin typeface="Arial" charset="0"/>
              <a:cs typeface="+mn-cs"/>
            </a:endParaRPr>
          </a:p>
        </p:txBody>
      </p:sp>
      <p:sp>
        <p:nvSpPr>
          <p:cNvPr id="54" name="Retângulo 53"/>
          <p:cNvSpPr/>
          <p:nvPr/>
        </p:nvSpPr>
        <p:spPr bwMode="auto">
          <a:xfrm>
            <a:off x="2125663" y="842963"/>
            <a:ext cx="628650" cy="463550"/>
          </a:xfrm>
          <a:prstGeom prst="rect">
            <a:avLst/>
          </a:prstGeom>
          <a:noFill/>
          <a:ln w="9525" cap="flat" cmpd="sng" algn="ctr">
            <a:noFill/>
            <a:prstDash val="solid"/>
            <a:round/>
            <a:headEnd type="none" w="med" len="med"/>
            <a:tailEnd type="none" w="med" len="med"/>
          </a:ln>
          <a:effectLst>
            <a:outerShdw dist="35921" dir="2700000" algn="ctr" rotWithShape="0">
              <a:schemeClr val="tx1"/>
            </a:outerShdw>
          </a:effectLst>
        </p:spPr>
        <p:txBody>
          <a:bodyPr lIns="91428" tIns="45714" rIns="91428" bIns="45714"/>
          <a:lstStyle/>
          <a:p>
            <a:pPr>
              <a:spcBef>
                <a:spcPct val="20000"/>
              </a:spcBef>
              <a:buFontTx/>
              <a:buChar char="•"/>
              <a:defRPr/>
            </a:pPr>
            <a:endParaRPr lang="pt-BR">
              <a:latin typeface="Arial" charset="0"/>
              <a:cs typeface="+mn-cs"/>
            </a:endParaRPr>
          </a:p>
        </p:txBody>
      </p:sp>
      <p:sp>
        <p:nvSpPr>
          <p:cNvPr id="64" name="Retângulo 63"/>
          <p:cNvSpPr/>
          <p:nvPr/>
        </p:nvSpPr>
        <p:spPr bwMode="auto">
          <a:xfrm>
            <a:off x="-12700" y="6159500"/>
            <a:ext cx="9144000" cy="174625"/>
          </a:xfrm>
          <a:prstGeom prst="rect">
            <a:avLst/>
          </a:prstGeom>
          <a:gradFill>
            <a:gsLst>
              <a:gs pos="0">
                <a:schemeClr val="accent3">
                  <a:lumMod val="75000"/>
                </a:schemeClr>
              </a:gs>
              <a:gs pos="100000">
                <a:srgbClr val="000000">
                  <a:alpha val="0"/>
                </a:srgbClr>
              </a:gs>
            </a:gsLst>
            <a:lin ang="5400000" scaled="1"/>
          </a:gradFill>
          <a:ln w="9525" cap="flat" cmpd="sng" algn="ctr">
            <a:noFill/>
            <a:prstDash val="solid"/>
            <a:round/>
            <a:headEnd type="none" w="med" len="med"/>
            <a:tailEnd type="none" w="med" len="med"/>
          </a:ln>
          <a:effectLst>
            <a:outerShdw dist="35921" dir="2700000" algn="ctr" rotWithShape="0">
              <a:schemeClr val="tx1"/>
            </a:outerShdw>
          </a:effectLst>
        </p:spPr>
        <p:txBody>
          <a:bodyPr lIns="91428" tIns="45714" rIns="91428" bIns="45714"/>
          <a:lstStyle/>
          <a:p>
            <a:pPr>
              <a:spcBef>
                <a:spcPct val="20000"/>
              </a:spcBef>
              <a:buFontTx/>
              <a:buChar char="•"/>
              <a:defRPr/>
            </a:pPr>
            <a:endParaRPr lang="pt-BR">
              <a:latin typeface="Arial" charset="0"/>
              <a:cs typeface="+mn-cs"/>
            </a:endParaRPr>
          </a:p>
        </p:txBody>
      </p:sp>
      <p:sp>
        <p:nvSpPr>
          <p:cNvPr id="14" name="CaixaDeTexto 13"/>
          <p:cNvSpPr txBox="1"/>
          <p:nvPr/>
        </p:nvSpPr>
        <p:spPr>
          <a:xfrm>
            <a:off x="633413" y="6351588"/>
            <a:ext cx="3783012" cy="385762"/>
          </a:xfrm>
          <a:prstGeom prst="rect">
            <a:avLst/>
          </a:prstGeom>
          <a:noFill/>
        </p:spPr>
        <p:txBody>
          <a:bodyPr wrap="none">
            <a:spAutoFit/>
          </a:bodyPr>
          <a:lstStyle/>
          <a:p>
            <a:pPr>
              <a:spcBef>
                <a:spcPct val="20000"/>
              </a:spcBef>
              <a:defRPr/>
            </a:pPr>
            <a:r>
              <a:rPr lang="pt-BR" sz="1900" dirty="0">
                <a:solidFill>
                  <a:schemeClr val="bg1"/>
                </a:solidFill>
                <a:latin typeface="Arial" charset="0"/>
                <a:cs typeface="+mn-cs"/>
              </a:rPr>
              <a:t>Universidade Veiga de Almeida</a:t>
            </a:r>
          </a:p>
        </p:txBody>
      </p:sp>
      <p:sp>
        <p:nvSpPr>
          <p:cNvPr id="2060" name="AutoShape 12" descr="data:image/jpeg;base64,/9j/4AAQSkZJRgABAQAAAQABAAD/2wCEAAkGBxQSEhQUExQVFRUXGBoaGBgYFxocHBwcGBgcFxwaGBgYHCggHRolGxwYIjEkJSkrLi4uGh8zODMsNygtLisBCgoKDg0OGhAPFzQkHCQsLCwsLDQsLCwsLCwsLDQsLCwsLCwsNCwsLCwsNCwsLCw0LCwsNCwsLDQ0LCwsNDQsLP/AABEIAOAA4AMBIgACEQEDEQH/xAAcAAABBQEBAQAAAAAAAAAAAAAAAQUGBwgEAgP/xABNEAABAwIDBAYGBQYMBgMBAAABAAIDBBEFEiEGMUFRBxMiYXHwFDKBgpGhCCNCUrFicnOSssEkJTM1Q1R0g6KzwtEVFlNj0uGTw/EX/8QAFgEBAQEAAAAAAAAAAAAAAAAAAAEC/8QAFhEBAQEAAAAAAAAAAAAAAAAAAAER/9oADAMBAAIRAxEAPwC8UIQgEIQgEIQgELy54G82t51Va7X9MNLSl0dMPSpRp2TaIHvf9rwbfxQWWXAKJ4/0kYdSEtfUNkeNCyL6xwPI5dG+0hZ82l25rq+4nnIZ/wBOO7I/AgauH5xKjdlcFy4v07u1FLSNGmjpn3N++OP/AMlEsQ6WMUl/p2xD/tRtHzdmPzUIQgeanayvk9etqT/fPHyaQuGTFZ3XJnmd4yvP+pciER1sxSdvqzzNtyleP9S7qba2vj9StqR/fPP7RKZgkRU4w/pYxSLfO2UcpY2n2XaGn5qW4R07OBAqqUEcXQv49zHj/UqbQg1LgPSTh1XYMqGxvP2Jvq3X5DNo72EqWg3WLLefFSTZrbquoLdROSwf0cl3x+Fibt90hMGsEKs9j+mGlqS2OqHospNruN4ie6S3Z963iVZTXAi4NweKg9IQhAIQhAIQhAIQhAIQhAJi2s2rp8OiMlQ+1/UYNXvI4Mbf5mwF9SmXpG6QosMZkAEtS8XZHfcPvycm3vpvNjyJGcMZxearmdNUSGSR28ngODWj7LRroEEk246RarESWFxhpuELDa45yu3vPd6o5X1UN/DyPwSoVB5896QpUKoCUIQooQhCIEWRZFkAhASIpUIQUCEKZbE9ItVhxDAeup+MLzuHOJ29p7t3dyhyLefPnRBrbZPaunxGLrKd97eux2j2Hk9tz8RcHgSn1Y5wXFpqSZs1PIY5G8eBHFrhxadLg6e1aQ6OekGLE2ZCBFUsHbjvoR9+M8W34bxx4EwTZCEIBCEIBCEIBQjpN28ZhkIDAH1MgPVsO4D/AKjwNco5cTpzIeds9po8Opnzy620Yy+r3nc0fMnkASsr43i0tXPJUTuzSPNzyA4Nb+S0aAIPhXVb5pHyyvL5HuzOc7Ukn8OVhpuAsviUIVCBKhIECoCEgQKhIlQHn4IQkQKgIPnz8EICyLoQgAkKVCASJUXQBX2o6ySGRksT3MkYbse02IPd/sd/FfGyCg070Z7eMxOEh4DKmO3WMG4jd1jL/ZJ4cDproTNljnBMWlpJ454HZZGG7TwPNrhxaRcEclqjY3aaLEKZlRGbX0ezix4HaafxHMEHioH5CEIBeXusCbgW5r0q06cNqfRaT0eJ1pqm4Nt4iHrn3vV9p5IKp6UdsDiNWSxx9HiJbCOB5yW5uO78m3eoagICoQpSkSoBCEIBCEIBCEIBCEIAoKCgogSJUhRS7kFBQgEFFkIAoSJSgFMei7a84dVgvd/B5SGzDl92QDgWm1/yb9yhyCPPyQbSYbgEahKq06DdqfSqT0eR15abQX3uiPqH3dW+xvNWWoEcVlDpE2g9Pr55gbxg9XF+Yy4HsJLne8tBdKuOeiYZUPabPe3qmWOodJ2bjwGY+xZaVBZJdKjz7EDjhOAVNUHejwSTZLB2Rt7Zr2vyuAU4f8i4l/Uaj9ROnQ7jDqbFIW3sye8ThwOYEtNuYfb4ladKDHWK4RPSuayoifE5wzBrxYkXIvbxXEpBt/i7qrEaqVxuBI5jddAyMljbewX8XFR+yAT7T7GYhI1r2Uc72OAc1wZcFpFwQeVkwrQnQDi7paGSFxv6PJZvMMkGcDwDs9kFK12ydbC0OlpJo2lwaC5tgXPNg3XiTouj/kXEv6jUfqFTX6QeMufVQ0t/q4oxIRzfIXDUdzQLfnFSToM2yfURuop3ZpIW5onOOro7gZSeJYbC/IjlqFTf8i4l/Uaj9RMErC0lrtCCQRyI0IWstvBMcOq/RyWy9S8tI36C5A7y24HeVkocPl/6QL5+CS6WyFQ/xbE4i4BzaKoIIBBDLgg63B433rmxPZispmdZPTSxMuBme2wudwv53LQfQ8ySPCIDMSAc7m5vsxlzi3f9m2o5AhUj0jbYvxKqc4E9RGS2FgOmW9jIR959r9wsOF1BFF7ghc9waxrnvO5rQXE/mganjuXjz5881cXQBgAvNXy2DWXiiJ0A0DpH3PADK2/5yCuMQ2QraeD0ianfFFcDM+wN3buxfMB32HDmmNa+2owZtbST07t0rCAeThqx3iHBp9iyLPC5jnMcLOY4tcOTmnKR8boPCRKhEB70ICRFSTo72g9Br4Zr2jJ6uT9G+1/gcrvdWrwViyy1N0VY36XhlO8m72N6p99+aPs3PeWhp9qUV/8ASKxTtUlMDoA+Zw775GH/ADFTPn/8U46aK7rcWnHCNscQ9jQ8/N5UIQCPPn8EJED9sGf4yof7TF+2FrZZJ2D/AJzof7TF+2FrZKMa4n/Lz/pZP2yubz8F0Yn/AC036WT9srnQF1dX0cd1f4wfhKqVV0/Rw3V/jB+EqCLdOZ/jZ/6GL8CoxsbjZoq2nqODH9vvY7sv/wAJJ8QFJunP+dn/AKGL8CoB58/JBtBjw5oINwQCDvuDqsn7e4F6DX1EAFmB+aP9G/tNA8L5fdKvXoXx70rDo2ON5Kc9U7nlGsZ/UyjxBUa+kNgOaOCsaNYyYpLD7L9WE9wcCPfCgo9OOzeEOrKqGmbvleGk8Q3e8+xmYpuVv/R7wHNJPWuGjPqYz+U6znkeDS0e8VaJZ0x422iw0U8XZdMBCwDTLG0ds+GWzfeCzmpn0tbRem4jJlN4oPqo/d9dw8X5teQaoYg+1JSumkZFGMz3uDWDmXGw/H5lXf0ozNwvB4cPhd2pQIyeJa2z5X+LnED31HOgbZ3rqp9W8XZTizNNDK8b/dZf9cJj6X8e9LxKQNN44PqWcuySXn2vLh7oQX5sDjoraCCf7Rblk7ns7L/iRf2qkOm/APR8QMzRaOpGccg9tmvHjfK7xeVIvo9Y3Z89G4+t9dH4izJAPZkPxUy6aMB9Kw572i8lOeubzLWgiQfqEnxaFBmlCAgKoEIQigq5fo64p2qumJ4NmaO/+Tef8tU0VOOheu6rFoBwlbJGfa3OPm0IGDbWp6zEK1541Ev+F5b+ACZl14y+9ROTxmkPxkJ/euNUKUFBQoH3YP8AnOh/tMP7YWtlkXYmUNxGicdwqYb/APyAfvWubpRjXE/5ab9LJ+2Vz2XftFT9XVVLD9maUH2SOH4LgCBFdf0cd1f4wfhKqU8+fPBXh9HKAiKtfwL4mjxY1xP7YSiIdOn87P8A0MX4FV+p102zB2LzW+yyJp8cgd+DgoIkFhdB+PejYiInG0dS3IeQeO1Gf2m+8r92nwdtZSz07t0rHNB5O3td7HWPsWRIpXMc17Dle0hzTyLSCD8QFrrZXGG1lJBUN06xgcRyduc32OBHsQZFlhc1xY5pDwS0t45gSC3TjfRaHxOUYFgIYCBNkyA85prlzvdu53gxNNbsHm2jZLl/g7m+lO5dYwhpZ7ZMj/aVFunbaHr61tMw9imHa5GR9i74Nyj2uUFZnvSgE6AXJ0sN5J3DxJQp90L7O+l17ZHtvFTASG40L90bfG93f3aot7A44MDwqL0g5MoaZS0FxdLKRcADU6m3g1QA1eypOsUpN9bmrOp99L9ITHs0kFG06MHWyD8p12sHsbmPvBVD5/eoLpwfaDZqkmZPAyaOVl8rrVJtcFp0c4g6E7wrkGV7fvNcPEEEfgQVjKy0z0NY96VhsYcbyQHqXX5NtkOv5Bb7QUGftsMDNDW1FMdzHnJ3xu7TDrxykX7wd6Z7q6vpC4FpBWtA0+plNuBu6NxPK+Ye8FSqoEIQEAnnYqo6vEKJ/KoiH6zw396ZrLrweTLUQO4iaM/CRqBcYblqJ28RNIPg9w8+C4k97bU/V4hWM5VEv+J5cPkUyoBBSBKECteWkOaSCDcEcCDcEd9/mtU7A7ZRYlTtc0tEzQBNHfVrrWJA+4TuPs3hZfwvD5KiVsMLc8jyQ1twL2BNgXEDcF0VlLU4fPlfnp52AHsv7TQ7dqwneOHgmC2elnoynmqHVlE3rDIAZYrgOzAZc7L6G4tcb73PFVRNs1WsNnUdUD+gk+XZ1U2Zt7jlJTxTyua+CX+SfI2N2bS+nVkO4H1kg6bcSt6lL49VJf4dagYcD6OcRqnACmkibfWSYGNoHOzhmPsBV3U0lJs9hzWSSXIu62gfNIQL5GX0G4cQ0AXOiqhnSbi9bJHTxSxxvlcGN6tjW3J5ukzWHeLFRPaqkqYaqWOreXzsIDnF+e9xmFnHhY7tPAIOXGsTfVVEtRJbPK8vdbhfc0dwFh4BcaEIAK6/o9Y/ds9E4+qeti8Ccsg9jsp98qlAuvCcUmpZRNBI6OQXAc219d4s64sR3ckGsdqsYbRUk1S+1o2EgH7TtzW3/KdlHtWR6modI90khLnvcXOPMuNyfjdPGM7Y11XH1dRUvljuHZSGgXG49louvlgWzVRWRzyQBpbTsD5LvDSBYnQHebNPwQNUUbnua1rS5ziGtaN5JNgAOd1qToz2V/4dRNjdbrnnPMR94j1QeTRZvsJ4rMmE4rLTSNmgfkkA0dlaSL77ZwVPqfHMcfQPrxXDqGHKR9XnzZgy2UR2GpB1O4hBD9sqt8tfVvluHmeQEHgGuLGt9jWgexMoXbi2Ky1Uhmnf1kjgAXENBNhpfKAL27r6LjRArW+jzUyirqY2gmF0Ic88Gva8BndcgvFuQHJVzgOESVlRHTxFgkkJDc7souGl2psdbDkU8vxevwiWajiqOrLH9vq2sILi0G+Z7Mx0PHlwRWl9o8HZWU0tPJo2RpFxvad7XDvDgD7Fk3G8IlpJ3wTtyyMJB5Hk5p4tI1B7+4p8/wD6Tin9dk/Vi/8ABNOObRVNaWmplMpYCGktaCATrq1oNu4/JA1oQhALswdl6iBo1vNEPi9u5cYCediafrMRom86iL/C8O/AFEP/AE0UPVYtOeErY5Pi3Ibe1pUHVzfSKwztUtSBpZ8Lz7esYP8AMVMpFF0IQUQ/bAH+M6H+0RftBd/S0f43rPz2f5Mf+yZNmsQbT1lNO4HLFNG9wGujXAm3fa6mnSHs5LWV0tVRmKognyOa5k0QykRtYQ8PeCNRf29yK4doLHCMGDyQzPU5iNSG9dqQDxtf2rt2j2Ow6hrYqeeesLJI2OzMbDoXvLbknc0WGmVx7017Xys9Hw7D45I5JIRJ1r2OBjbJPJcMD9xy8SNBbfyfOmYsmxCkMUkcgdGxmZr2kBzZLG5B09YHXv70DVjOxEdNjENA6WTqpSzJIA3OBJmDb8Lh4tflrbgnTDthaOXGKnD5ZqkFmUxSZoyX/Vte8PLoz2u1cW4NPLV125ljl2gw+VksTo7RXeJGlreqkke7Mb2Glt6i+3+KmnxySrge1+V8UrCx4cHARtaWktvvyuae5A2bPbPxSTVoqjNHFSRyPeWOZmDmPyNjJc0glxJAsBquiLZVkVHDV1QqHCoceoggy58jdTJI9zHAcLAN1vw4P3SxX0zc/ojw417o6ibKRoyNlmMNjoTJneRzATjHVf8AE8Lo46WsbTVlI3I+N0xhztDQ24cDqNGkcNSNEEax/YZlNU0A6yX0WtyZHOY0Sxl+XsvbuzDO3lx5L6bV7MYbQTVVPJUVXWxxZoBkYWueYs7WyOa29i7SwDbD7XFN0VNUMr6SOpqWyls8ZP8ACetEYbI0kvcXFrdAeK7OmiZj8TkkY9kjHxxkOY4OBs3IQSONwfig6MV2OpKAUwrjWETxte6eAR9SxzvsWcwucQNTqDqLArk2P2Wgq4MTk6+ZppY3uaGZWtkaGyFme4J3s1bbcQptsnNU0hFNVzUlXhRjJMr5Yy1jcpIaA52bfZuQg79CLJp6OHwdXjYjkjjjmY6OnbI9rSQRNlHaN7Wez4oIts1stHJSTV9ZJJFSxEMAjDTJJISAGszdkAEgXPfyJUpoTTnZzEfRhMGekM0mLC4H6niwAEWtwC+OyckOIYK/DeujgqY5etjErsrXjNn3+1zTvtoV6w+BlPgOJU8lRTdaZ7gNmaQSxsRLWni7snQIIbSR4cyCN9RJUyTPLi6KDq2iNoeQC58jXXc5oBAHDfbROu1mwpp8RgoqZ7pfSGMfGX2BAeXts8tFrAMLiQN3BPr44xhFLJh0lFDI1p9MdL1QmL7DQGRpNr59Ba4LbcU67WbQwQY1htZ1sckYp2RyZHBxZcyXc5o1AtKD7ruVkDLhOE0FHitLTtkqpqmOeMPkHVthz3F2hhGewva+b4r4bRbOSYhtBVwRkN7eZ7zuYxsbLutxN7ADiSPEOFXs8yLGIa1lVSPppapsrT17c/bdcjL3OJ3G1uXDqodpqek2irJJJWOgqGZOtY4Oa0ubGRmc06WLHNPIkHcEEfwTYqnr2VIpPS2SQtzxunDermaNLANYCxx00u7fx1UAab+1T/aDAK6mzObibH04vkeK5wu37PYzXzEcG342UAA7uCBUIKEQKb9C1D1uLQHhE2ST4NLB83j4KEK5fo64Z2qupI4MhYeNz9Y//wCvyEVYPSpgvpeGVDGi72N62O2pzR9qwHEkZm+1ZYW0yFlHpF2f9BxCaG1mE9ZF+jkJIHukOb7qQRtIEqEH1pXMD2mUOMYcM4aQHFt9cpIte3PuUh222VbS17aanBkZK2J0BcQS8S9kEkAb33Hs+EYVoUOKRSYXTVr3NFThokp42mxLnPaBTu7wwkO9xyCKYvs2XVU0VBFNNFE/qs3rXe0WdYgAetezRqQL8Vx4Rho6msMlLPI6Ngs9nZbC8E3M4I3d2/sncdRNKKN0+F4e6iihqJaV8pmie4h7ZHPztlytlZmuANdeHIpcGrJqmLaCWZrGSyQMzNZo3OwOBDe067rNuRc6lBAqTZ+plZ1kdPK9hvZzWEg5TZxbYdq3EjcvcezdW57o2002drWucMhGVr/Vc7g0HgSrM2cpp54MLrYoGySUrJI42sqY2Nc1pLGula8XBJzXDSb21teyjWFbLOfFiPXh5qIpGZ6JkrIQ65L+scXBwcxuZ2UN+OoQQ3EMPkgeY5o3RPFiWPaWnuOvA817w/B56nN1EL5cgu7K0kN8TuHnvUs6W3A1NK5ti00NPYhwduz6ZhpcafEFdFNQuq8CZDSFrpYqiSSpizNa5wIIY8hxGZoaW/DuQNnSDgEVPUU0VNE9vW00UhjJc93WSZtLHUnQCw5JgxHBp6cNM0L4g64aXCwJG8A7rjlvVtR1EMeKYc6Z8bQ7C2Rxvc4FrZiwgXcDobEi9x6w11UI2i9NpaQ0c1JBBAZQ8FhLi57Ra7HOmdcFu+w3HggidHRulkZHG0F8j2sYObnkAfMqRbe7NxUZp308hmgmizNkdbV7HOZINBuvlI8bcF9NimdSypry0O9GZljB1BmmPVgkAg2a0ucbfk6p6gk/4jgtRG2KKOSikEsTYw4NLJGnrGtzucS713WB+7ogbNtNl2tqqeGhge4y0sU3VtLpHEvuXam5tu7tEyHZWsDWv9EqLOOVp6p2p10Gnce7RWm2JzcewgmwDaJgccwsMkMzHAnuJA9qjWHxu/4TjbTuFSwhpPFkt3kDuGS9u5BBsRwiaCQRzQyRyEAhjmEOIdcCw3m5004r6YhgVTA0OlgkjDjlDnNIGb7t+Dtd2/RWtSVsUU+z0tW4BopXtzuIsx+RuQvJ3WzN37rqH7RtrqOkqKWSmgZBNI1xla5zzI5rgWvjc6dxJNhwvYm6Bk2lwsNqWxQ0lRAXsZaGW7pHOde5AAvYkaDuPgns7KCLCquaop5IqmKaJrC4uAyPc24ybrjtAn8FOqqVjcbbne1ksmGiOCRxGUTEFo7XB3rD5cVEosJmpsGxOKcBkoqKdxaXscSA4Xd2XG/E96CIDZmr6vrvRZhHkz58h9Tfn55La5tybFdGz+Bx0tZ2HOlbJQvayqfURlsn1TbMjjaAWtaAALk6BUqzcPAfggXz8EqEIhDotT9FmCeiYbTsIIe9vWvvvzSdqx7w3K33Vn3o52f9OxCGEi8YPWS/o2akeBcWt95auailVadOGyxqqT0iNt5aa7tBq6I+uPd9b3TzVlry8XBBF+5QYtCVTLpR2QOHVZyNPo8pLoTwb96M97Tu7iO9Q1VAkt586pUIpLJCwcl6QiJDV7RxTdW6ajifLGxkYeJJWMIjGVueJpsdPult/imfFq+SpmknmOaSRxc4950tbgBYADgAFzEoRSABBA8UqLohMo8+fBFvP7kqPPxRSZP9khbfhfzdeghAmUcgkyheknnz55IEDQlt57kpQgTKOSTKF6QEHnIOQXopEvnz54oBCFMuizZA4jVjOP4PFZ0p+992O/N3H8kHmERa/Qdst6LSekSNIlqe1rvbEPUHvav94clZSRrbAW08EqihCEIGPbLZqLEaZ9PLx1Y7ix4vZw+NjzBIWVscwiWjnfTztLZGGx5EcHNPFrtCCtiqF9JewbMThGWzKiMHq3kaEcY38ch+R15ghmBC+1bSSQyPilY5kjDZ7XDUEc/kb8dOa+Pnz8lQl0vnz8kJAqhShCQqKVBQUIgQUBJZFKgIQqhPP4D4IulQCopB3JUiVECAhFkUJPPnzwSr70NHJNIyKJjnyPOVrW7yTw9ljruABKqPvgWDy1k8cELc0jzYcgOLnHg1o1J/3C1Tsds1Fh1MyCLW2r321e8+s8/IDkABwTL0abCswyEl1n1MgHWvG4D/AKbL/ZHPideQE2WVCEIQCEIQCEIQQrpG6PocTYHA9XUsBDJLaEa9iQcWd+8X04g5wxzB5qSZ0NRGWSN4HcRwc07nNPMf+lsRMW1mylPiMRjqGX+49uj2E8Wu/cbg8QUGSR59iFMtt+jiqw4l9uup+EzRuH/daNWnv3d/BQ0KgQhA8+xEHnz55oQhFJZKhF0AEIR5+aIAkKUICKCjz+5CEAk8/vSqZbEdHNViJa+xhp+MrhvHHqm73Hv3d/BERvBcImq5Ww08ZkkdwG4D7zjua0X3nuWj+jvo/iwxmYkSVLxZ8ttAPuRg7m347zbXgA9bJ7K0+HRdVTstf1nnV7zze7j4bhwCfFFIAlQhAIQhAIQhAIQhAIQhAhaCLEaclW21/Q/S1RdJTn0WU62aLxOPfH9n3bcTYqykIMo7S7BV1DczQksH9LHd7PiBdo/OAUaHnyFtKyie0HRxh1WS59O1jzr1kX1br8zl0d7QVdGWUK5sX6CDqaWrFuDJmfjIzh7qiOIdE2KRXtA2Uc4pGn5PylBBwhPVVshXx+vR1I8Inn5tBXA/Cqhuhgmae+J4/ciORIu2PCZ3aNp5z4RPP+ld1LshXyepR1J/uXD5uAQMqFOcO6JcUl3wMiHOWRo+TMxUtwjoIOhqqoWtqyFn4SPO73UVTJPepLszsHXV9jDCRGf6WS7GeNyLuH5oK0DgHRxh9IQ5lO17xrnl+sdcbiM2jfYApZlQVtsf0P0tLlkqP4VKNe0Pq2nujN83i6/gFZIaAAANBuSoUAhCEAhCEAhCEH//2Q=="/>
          <p:cNvSpPr>
            <a:spLocks noChangeAspect="1" noChangeArrowheads="1"/>
          </p:cNvSpPr>
          <p:nvPr/>
        </p:nvSpPr>
        <p:spPr bwMode="auto">
          <a:xfrm>
            <a:off x="155575" y="-144463"/>
            <a:ext cx="304800" cy="304801"/>
          </a:xfrm>
          <a:prstGeom prst="rect">
            <a:avLst/>
          </a:prstGeom>
          <a:noFill/>
        </p:spPr>
        <p:txBody>
          <a:bodyPr/>
          <a:lstStyle/>
          <a:p>
            <a:pPr>
              <a:defRPr/>
            </a:pPr>
            <a:endParaRPr lang="pt-BR"/>
          </a:p>
        </p:txBody>
      </p:sp>
      <p:sp>
        <p:nvSpPr>
          <p:cNvPr id="2062" name="AutoShape 14" descr="data:image/jpeg;base64,/9j/4AAQSkZJRgABAQAAAQABAAD/2wCEAAkGBxQSEhQUExQVFRUXGBoaGBgYFxocHBwcGBgcFxwaGBgYHCggHRolGxwYIjEkJSkrLi4uGh8zODMsNygtLisBCgoKDg0OGhAPFzQkHCQsLCwsLDQsLCwsLCwsLDQsLCwsLCwsNCwsLCwsNCwsLCw0LCwsNCwsLDQ0LCwsNDQsLP/AABEIAOAA4AMBIgACEQEDEQH/xAAcAAABBQEBAQAAAAAAAAAAAAAAAQUGBwgEAgP/xABNEAABAwIDBAYGBQYMBgMBAAABAAIDBBEFEiEGMUFRBxMiYXHwFDKBgpGhCCNCUrFicnOSssEkJTM1Q1R0g6KzwtEVFlNj0uGTw/EX/8QAFgEBAQEAAAAAAAAAAAAAAAAAAAEC/8QAFhEBAQEAAAAAAAAAAAAAAAAAAAER/9oADAMBAAIRAxEAPwC8UIQgEIQgEIQgELy54G82t51Va7X9MNLSl0dMPSpRp2TaIHvf9rwbfxQWWXAKJ4/0kYdSEtfUNkeNCyL6xwPI5dG+0hZ82l25rq+4nnIZ/wBOO7I/AgauH5xKjdlcFy4v07u1FLSNGmjpn3N++OP/AMlEsQ6WMUl/p2xD/tRtHzdmPzUIQgeanayvk9etqT/fPHyaQuGTFZ3XJnmd4yvP+pciER1sxSdvqzzNtyleP9S7qba2vj9StqR/fPP7RKZgkRU4w/pYxSLfO2UcpY2n2XaGn5qW4R07OBAqqUEcXQv49zHj/UqbQg1LgPSTh1XYMqGxvP2Jvq3X5DNo72EqWg3WLLefFSTZrbquoLdROSwf0cl3x+Fibt90hMGsEKs9j+mGlqS2OqHospNruN4ie6S3Z963iVZTXAi4NweKg9IQhAIQhAIQhAIQhAIQhAJi2s2rp8OiMlQ+1/UYNXvI4Mbf5mwF9SmXpG6QosMZkAEtS8XZHfcPvycm3vpvNjyJGcMZxearmdNUSGSR28ngODWj7LRroEEk246RarESWFxhpuELDa45yu3vPd6o5X1UN/DyPwSoVB5896QpUKoCUIQooQhCIEWRZFkAhASIpUIQUCEKZbE9ItVhxDAeup+MLzuHOJ29p7t3dyhyLefPnRBrbZPaunxGLrKd97eux2j2Hk9tz8RcHgSn1Y5wXFpqSZs1PIY5G8eBHFrhxadLg6e1aQ6OekGLE2ZCBFUsHbjvoR9+M8W34bxx4EwTZCEIBCEIBCEIBQjpN28ZhkIDAH1MgPVsO4D/AKjwNco5cTpzIeds9po8Opnzy620Yy+r3nc0fMnkASsr43i0tXPJUTuzSPNzyA4Nb+S0aAIPhXVb5pHyyvL5HuzOc7Ukn8OVhpuAsviUIVCBKhIECoCEgQKhIlQHn4IQkQKgIPnz8EICyLoQgAkKVCASJUXQBX2o6ySGRksT3MkYbse02IPd/sd/FfGyCg070Z7eMxOEh4DKmO3WMG4jd1jL/ZJ4cDproTNljnBMWlpJ454HZZGG7TwPNrhxaRcEclqjY3aaLEKZlRGbX0ezix4HaafxHMEHioH5CEIBeXusCbgW5r0q06cNqfRaT0eJ1pqm4Nt4iHrn3vV9p5IKp6UdsDiNWSxx9HiJbCOB5yW5uO78m3eoagICoQpSkSoBCEIBCEIBCEIBCEIAoKCgogSJUhRS7kFBQgEFFkIAoSJSgFMei7a84dVgvd/B5SGzDl92QDgWm1/yb9yhyCPPyQbSYbgEahKq06DdqfSqT0eR15abQX3uiPqH3dW+xvNWWoEcVlDpE2g9Pr55gbxg9XF+Yy4HsJLne8tBdKuOeiYZUPabPe3qmWOodJ2bjwGY+xZaVBZJdKjz7EDjhOAVNUHejwSTZLB2Rt7Zr2vyuAU4f8i4l/Uaj9ROnQ7jDqbFIW3sye8ThwOYEtNuYfb4ladKDHWK4RPSuayoifE5wzBrxYkXIvbxXEpBt/i7qrEaqVxuBI5jddAyMljbewX8XFR+yAT7T7GYhI1r2Uc72OAc1wZcFpFwQeVkwrQnQDi7paGSFxv6PJZvMMkGcDwDs9kFK12ydbC0OlpJo2lwaC5tgXPNg3XiTouj/kXEv6jUfqFTX6QeMufVQ0t/q4oxIRzfIXDUdzQLfnFSToM2yfURuop3ZpIW5onOOro7gZSeJYbC/IjlqFTf8i4l/Uaj9RMErC0lrtCCQRyI0IWstvBMcOq/RyWy9S8tI36C5A7y24HeVkocPl/6QL5+CS6WyFQ/xbE4i4BzaKoIIBBDLgg63B433rmxPZispmdZPTSxMuBme2wudwv53LQfQ8ySPCIDMSAc7m5vsxlzi3f9m2o5AhUj0jbYvxKqc4E9RGS2FgOmW9jIR959r9wsOF1BFF7ghc9waxrnvO5rQXE/mganjuXjz5881cXQBgAvNXy2DWXiiJ0A0DpH3PADK2/5yCuMQ2QraeD0ianfFFcDM+wN3buxfMB32HDmmNa+2owZtbST07t0rCAeThqx3iHBp9iyLPC5jnMcLOY4tcOTmnKR8boPCRKhEB70ICRFSTo72g9Br4Zr2jJ6uT9G+1/gcrvdWrwViyy1N0VY36XhlO8m72N6p99+aPs3PeWhp9qUV/8ASKxTtUlMDoA+Zw775GH/ADFTPn/8U46aK7rcWnHCNscQ9jQ8/N5UIQCPPn8EJED9sGf4yof7TF+2FrZZJ2D/AJzof7TF+2FrZKMa4n/Lz/pZP2yubz8F0Yn/AC036WT9srnQF1dX0cd1f4wfhKqVV0/Rw3V/jB+EqCLdOZ/jZ/6GL8CoxsbjZoq2nqODH9vvY7sv/wAJJ8QFJunP+dn/AKGL8CoB58/JBtBjw5oINwQCDvuDqsn7e4F6DX1EAFmB+aP9G/tNA8L5fdKvXoXx70rDo2ON5Kc9U7nlGsZ/UyjxBUa+kNgOaOCsaNYyYpLD7L9WE9wcCPfCgo9OOzeEOrKqGmbvleGk8Q3e8+xmYpuVv/R7wHNJPWuGjPqYz+U6znkeDS0e8VaJZ0x422iw0U8XZdMBCwDTLG0ds+GWzfeCzmpn0tbRem4jJlN4oPqo/d9dw8X5teQaoYg+1JSumkZFGMz3uDWDmXGw/H5lXf0ozNwvB4cPhd2pQIyeJa2z5X+LnED31HOgbZ3rqp9W8XZTizNNDK8b/dZf9cJj6X8e9LxKQNN44PqWcuySXn2vLh7oQX5sDjoraCCf7Rblk7ns7L/iRf2qkOm/APR8QMzRaOpGccg9tmvHjfK7xeVIvo9Y3Z89G4+t9dH4izJAPZkPxUy6aMB9Kw572i8lOeubzLWgiQfqEnxaFBmlCAgKoEIQigq5fo64p2qumJ4NmaO/+Tef8tU0VOOheu6rFoBwlbJGfa3OPm0IGDbWp6zEK1541Ev+F5b+ACZl14y+9ROTxmkPxkJ/euNUKUFBQoH3YP8AnOh/tMP7YWtlkXYmUNxGicdwqYb/APyAfvWubpRjXE/5ab9LJ+2Vz2XftFT9XVVLD9maUH2SOH4LgCBFdf0cd1f4wfhKqU8+fPBXh9HKAiKtfwL4mjxY1xP7YSiIdOn87P8A0MX4FV+p102zB2LzW+yyJp8cgd+DgoIkFhdB+PejYiInG0dS3IeQeO1Gf2m+8r92nwdtZSz07t0rHNB5O3td7HWPsWRIpXMc17Dle0hzTyLSCD8QFrrZXGG1lJBUN06xgcRyduc32OBHsQZFlhc1xY5pDwS0t45gSC3TjfRaHxOUYFgIYCBNkyA85prlzvdu53gxNNbsHm2jZLl/g7m+lO5dYwhpZ7ZMj/aVFunbaHr61tMw9imHa5GR9i74Nyj2uUFZnvSgE6AXJ0sN5J3DxJQp90L7O+l17ZHtvFTASG40L90bfG93f3aot7A44MDwqL0g5MoaZS0FxdLKRcADU6m3g1QA1eypOsUpN9bmrOp99L9ITHs0kFG06MHWyD8p12sHsbmPvBVD5/eoLpwfaDZqkmZPAyaOVl8rrVJtcFp0c4g6E7wrkGV7fvNcPEEEfgQVjKy0z0NY96VhsYcbyQHqXX5NtkOv5Bb7QUGftsMDNDW1FMdzHnJ3xu7TDrxykX7wd6Z7q6vpC4FpBWtA0+plNuBu6NxPK+Ye8FSqoEIQEAnnYqo6vEKJ/KoiH6zw396ZrLrweTLUQO4iaM/CRqBcYblqJ28RNIPg9w8+C4k97bU/V4hWM5VEv+J5cPkUyoBBSBKECteWkOaSCDcEcCDcEd9/mtU7A7ZRYlTtc0tEzQBNHfVrrWJA+4TuPs3hZfwvD5KiVsMLc8jyQ1twL2BNgXEDcF0VlLU4fPlfnp52AHsv7TQ7dqwneOHgmC2elnoynmqHVlE3rDIAZYrgOzAZc7L6G4tcb73PFVRNs1WsNnUdUD+gk+XZ1U2Zt7jlJTxTyua+CX+SfI2N2bS+nVkO4H1kg6bcSt6lL49VJf4dagYcD6OcRqnACmkibfWSYGNoHOzhmPsBV3U0lJs9hzWSSXIu62gfNIQL5GX0G4cQ0AXOiqhnSbi9bJHTxSxxvlcGN6tjW3J5ukzWHeLFRPaqkqYaqWOreXzsIDnF+e9xmFnHhY7tPAIOXGsTfVVEtRJbPK8vdbhfc0dwFh4BcaEIAK6/o9Y/ds9E4+qeti8Ccsg9jsp98qlAuvCcUmpZRNBI6OQXAc219d4s64sR3ckGsdqsYbRUk1S+1o2EgH7TtzW3/KdlHtWR6modI90khLnvcXOPMuNyfjdPGM7Y11XH1dRUvljuHZSGgXG49louvlgWzVRWRzyQBpbTsD5LvDSBYnQHebNPwQNUUbnua1rS5ziGtaN5JNgAOd1qToz2V/4dRNjdbrnnPMR94j1QeTRZvsJ4rMmE4rLTSNmgfkkA0dlaSL77ZwVPqfHMcfQPrxXDqGHKR9XnzZgy2UR2GpB1O4hBD9sqt8tfVvluHmeQEHgGuLGt9jWgexMoXbi2Ky1Uhmnf1kjgAXENBNhpfKAL27r6LjRArW+jzUyirqY2gmF0Ic88Gva8BndcgvFuQHJVzgOESVlRHTxFgkkJDc7souGl2psdbDkU8vxevwiWajiqOrLH9vq2sILi0G+Z7Mx0PHlwRWl9o8HZWU0tPJo2RpFxvad7XDvDgD7Fk3G8IlpJ3wTtyyMJB5Hk5p4tI1B7+4p8/wD6Tin9dk/Vi/8ABNOObRVNaWmplMpYCGktaCATrq1oNu4/JA1oQhALswdl6iBo1vNEPi9u5cYCediafrMRom86iL/C8O/AFEP/AE0UPVYtOeErY5Pi3Ibe1pUHVzfSKwztUtSBpZ8Lz7esYP8AMVMpFF0IQUQ/bAH+M6H+0RftBd/S0f43rPz2f5Mf+yZNmsQbT1lNO4HLFNG9wGujXAm3fa6mnSHs5LWV0tVRmKognyOa5k0QykRtYQ8PeCNRf29yK4doLHCMGDyQzPU5iNSG9dqQDxtf2rt2j2Ow6hrYqeeesLJI2OzMbDoXvLbknc0WGmVx7017Xys9Hw7D45I5JIRJ1r2OBjbJPJcMD9xy8SNBbfyfOmYsmxCkMUkcgdGxmZr2kBzZLG5B09YHXv70DVjOxEdNjENA6WTqpSzJIA3OBJmDb8Lh4tflrbgnTDthaOXGKnD5ZqkFmUxSZoyX/Vte8PLoz2u1cW4NPLV125ljl2gw+VksTo7RXeJGlreqkke7Mb2Glt6i+3+KmnxySrge1+V8UrCx4cHARtaWktvvyuae5A2bPbPxSTVoqjNHFSRyPeWOZmDmPyNjJc0glxJAsBquiLZVkVHDV1QqHCoceoggy58jdTJI9zHAcLAN1vw4P3SxX0zc/ojw417o6ibKRoyNlmMNjoTJneRzATjHVf8AE8Lo46WsbTVlI3I+N0xhztDQ24cDqNGkcNSNEEax/YZlNU0A6yX0WtyZHOY0Sxl+XsvbuzDO3lx5L6bV7MYbQTVVPJUVXWxxZoBkYWueYs7WyOa29i7SwDbD7XFN0VNUMr6SOpqWyls8ZP8ACetEYbI0kvcXFrdAeK7OmiZj8TkkY9kjHxxkOY4OBs3IQSONwfig6MV2OpKAUwrjWETxte6eAR9SxzvsWcwucQNTqDqLArk2P2Wgq4MTk6+ZppY3uaGZWtkaGyFme4J3s1bbcQptsnNU0hFNVzUlXhRjJMr5Yy1jcpIaA52bfZuQg79CLJp6OHwdXjYjkjjjmY6OnbI9rSQRNlHaN7Wez4oIts1stHJSTV9ZJJFSxEMAjDTJJISAGszdkAEgXPfyJUpoTTnZzEfRhMGekM0mLC4H6niwAEWtwC+OyckOIYK/DeujgqY5etjErsrXjNn3+1zTvtoV6w+BlPgOJU8lRTdaZ7gNmaQSxsRLWni7snQIIbSR4cyCN9RJUyTPLi6KDq2iNoeQC58jXXc5oBAHDfbROu1mwpp8RgoqZ7pfSGMfGX2BAeXts8tFrAMLiQN3BPr44xhFLJh0lFDI1p9MdL1QmL7DQGRpNr59Ba4LbcU67WbQwQY1htZ1sckYp2RyZHBxZcyXc5o1AtKD7ruVkDLhOE0FHitLTtkqpqmOeMPkHVthz3F2hhGewva+b4r4bRbOSYhtBVwRkN7eZ7zuYxsbLutxN7ADiSPEOFXs8yLGIa1lVSPppapsrT17c/bdcjL3OJ3G1uXDqodpqek2irJJJWOgqGZOtY4Oa0ubGRmc06WLHNPIkHcEEfwTYqnr2VIpPS2SQtzxunDermaNLANYCxx00u7fx1UAab+1T/aDAK6mzObibH04vkeK5wu37PYzXzEcG342UAA7uCBUIKEQKb9C1D1uLQHhE2ST4NLB83j4KEK5fo64Z2qupI4MhYeNz9Y//wCvyEVYPSpgvpeGVDGi72N62O2pzR9qwHEkZm+1ZYW0yFlHpF2f9BxCaG1mE9ZF+jkJIHukOb7qQRtIEqEH1pXMD2mUOMYcM4aQHFt9cpIte3PuUh222VbS17aanBkZK2J0BcQS8S9kEkAb33Hs+EYVoUOKRSYXTVr3NFThokp42mxLnPaBTu7wwkO9xyCKYvs2XVU0VBFNNFE/qs3rXe0WdYgAetezRqQL8Vx4Rho6msMlLPI6Ngs9nZbC8E3M4I3d2/sncdRNKKN0+F4e6iihqJaV8pmie4h7ZHPztlytlZmuANdeHIpcGrJqmLaCWZrGSyQMzNZo3OwOBDe067rNuRc6lBAqTZ+plZ1kdPK9hvZzWEg5TZxbYdq3EjcvcezdW57o2002drWucMhGVr/Vc7g0HgSrM2cpp54MLrYoGySUrJI42sqY2Nc1pLGula8XBJzXDSb21teyjWFbLOfFiPXh5qIpGZ6JkrIQ65L+scXBwcxuZ2UN+OoQQ3EMPkgeY5o3RPFiWPaWnuOvA817w/B56nN1EL5cgu7K0kN8TuHnvUs6W3A1NK5ti00NPYhwduz6ZhpcafEFdFNQuq8CZDSFrpYqiSSpizNa5wIIY8hxGZoaW/DuQNnSDgEVPUU0VNE9vW00UhjJc93WSZtLHUnQCw5JgxHBp6cNM0L4g64aXCwJG8A7rjlvVtR1EMeKYc6Z8bQ7C2Rxvc4FrZiwgXcDobEi9x6w11UI2i9NpaQ0c1JBBAZQ8FhLi57Ra7HOmdcFu+w3HggidHRulkZHG0F8j2sYObnkAfMqRbe7NxUZp308hmgmizNkdbV7HOZINBuvlI8bcF9NimdSypry0O9GZljB1BmmPVgkAg2a0ucbfk6p6gk/4jgtRG2KKOSikEsTYw4NLJGnrGtzucS713WB+7ogbNtNl2tqqeGhge4y0sU3VtLpHEvuXam5tu7tEyHZWsDWv9EqLOOVp6p2p10Gnce7RWm2JzcewgmwDaJgccwsMkMzHAnuJA9qjWHxu/4TjbTuFSwhpPFkt3kDuGS9u5BBsRwiaCQRzQyRyEAhjmEOIdcCw3m5004r6YhgVTA0OlgkjDjlDnNIGb7t+Dtd2/RWtSVsUU+z0tW4BopXtzuIsx+RuQvJ3WzN37rqH7RtrqOkqKWSmgZBNI1xla5zzI5rgWvjc6dxJNhwvYm6Bk2lwsNqWxQ0lRAXsZaGW7pHOde5AAvYkaDuPgns7KCLCquaop5IqmKaJrC4uAyPc24ybrjtAn8FOqqVjcbbne1ksmGiOCRxGUTEFo7XB3rD5cVEosJmpsGxOKcBkoqKdxaXscSA4Xd2XG/E96CIDZmr6vrvRZhHkz58h9Tfn55La5tybFdGz+Bx0tZ2HOlbJQvayqfURlsn1TbMjjaAWtaAALk6BUqzcPAfggXz8EqEIhDotT9FmCeiYbTsIIe9vWvvvzSdqx7w3K33Vn3o52f9OxCGEi8YPWS/o2akeBcWt95auailVadOGyxqqT0iNt5aa7tBq6I+uPd9b3TzVlry8XBBF+5QYtCVTLpR2QOHVZyNPo8pLoTwb96M97Tu7iO9Q1VAkt586pUIpLJCwcl6QiJDV7RxTdW6ajifLGxkYeJJWMIjGVueJpsdPult/imfFq+SpmknmOaSRxc4950tbgBYADgAFzEoRSABBA8UqLohMo8+fBFvP7kqPPxRSZP9khbfhfzdeghAmUcgkyheknnz55IEDQlt57kpQgTKOSTKF6QEHnIOQXopEvnz54oBCFMuizZA4jVjOP4PFZ0p+992O/N3H8kHmERa/Qdst6LSekSNIlqe1rvbEPUHvav94clZSRrbAW08EqihCEIGPbLZqLEaZ9PLx1Y7ix4vZw+NjzBIWVscwiWjnfTztLZGGx5EcHNPFrtCCtiqF9JewbMThGWzKiMHq3kaEcY38ch+R15ghmBC+1bSSQyPilY5kjDZ7XDUEc/kb8dOa+Pnz8lQl0vnz8kJAqhShCQqKVBQUIgQUBJZFKgIQqhPP4D4IulQCopB3JUiVECAhFkUJPPnzwSr70NHJNIyKJjnyPOVrW7yTw9ljruABKqPvgWDy1k8cELc0jzYcgOLnHg1o1J/3C1Tsds1Fh1MyCLW2r321e8+s8/IDkABwTL0abCswyEl1n1MgHWvG4D/AKbL/ZHPideQE2WVCEIQCEIQCEIQQrpG6PocTYHA9XUsBDJLaEa9iQcWd+8X04g5wxzB5qSZ0NRGWSN4HcRwc07nNPMf+lsRMW1mylPiMRjqGX+49uj2E8Wu/cbg8QUGSR59iFMtt+jiqw4l9uup+EzRuH/daNWnv3d/BQ0KgQhA8+xEHnz55oQhFJZKhF0AEIR5+aIAkKUICKCjz+5CEAk8/vSqZbEdHNViJa+xhp+MrhvHHqm73Hv3d/BERvBcImq5Ww08ZkkdwG4D7zjua0X3nuWj+jvo/iwxmYkSVLxZ8ttAPuRg7m347zbXgA9bJ7K0+HRdVTstf1nnV7zze7j4bhwCfFFIAlQhAIQhAIQhAIQhAIQhAhaCLEaclW21/Q/S1RdJTn0WU62aLxOPfH9n3bcTYqykIMo7S7BV1DczQksH9LHd7PiBdo/OAUaHnyFtKyie0HRxh1WS59O1jzr1kX1br8zl0d7QVdGWUK5sX6CDqaWrFuDJmfjIzh7qiOIdE2KRXtA2Uc4pGn5PylBBwhPVVshXx+vR1I8Inn5tBXA/Cqhuhgmae+J4/ciORIu2PCZ3aNp5z4RPP+ld1LshXyepR1J/uXD5uAQMqFOcO6JcUl3wMiHOWRo+TMxUtwjoIOhqqoWtqyFn4SPO73UVTJPepLszsHXV9jDCRGf6WS7GeNyLuH5oK0DgHRxh9IQ5lO17xrnl+sdcbiM2jfYApZlQVtsf0P0tLlkqP4VKNe0Pq2nujN83i6/gFZIaAAANBuSoUAhCEAhCEAhCEH//2Q=="/>
          <p:cNvSpPr>
            <a:spLocks noChangeAspect="1" noChangeArrowheads="1"/>
          </p:cNvSpPr>
          <p:nvPr/>
        </p:nvSpPr>
        <p:spPr bwMode="auto">
          <a:xfrm>
            <a:off x="155575" y="-144463"/>
            <a:ext cx="304800" cy="304801"/>
          </a:xfrm>
          <a:prstGeom prst="rect">
            <a:avLst/>
          </a:prstGeom>
          <a:noFill/>
        </p:spPr>
        <p:txBody>
          <a:bodyPr/>
          <a:lstStyle/>
          <a:p>
            <a:pPr>
              <a:defRPr/>
            </a:pPr>
            <a:endParaRPr lang="pt-BR"/>
          </a:p>
        </p:txBody>
      </p:sp>
      <p:pic>
        <p:nvPicPr>
          <p:cNvPr id="2058" name="Picture 16" descr="Veiga almeida logo.gif"/>
          <p:cNvPicPr>
            <a:picLocks noChangeAspect="1" noChangeArrowheads="1"/>
          </p:cNvPicPr>
          <p:nvPr/>
        </p:nvPicPr>
        <p:blipFill>
          <a:blip r:embed="rId14" cstate="print"/>
          <a:srcRect/>
          <a:stretch>
            <a:fillRect/>
          </a:stretch>
        </p:blipFill>
        <p:spPr bwMode="auto">
          <a:xfrm>
            <a:off x="12700" y="6272213"/>
            <a:ext cx="571500" cy="571500"/>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ransition spd="med"/>
  <p:txStyles>
    <p:titleStyle>
      <a:lvl1pPr algn="l" rtl="0" eaLnBrk="0" fontAlgn="base" hangingPunct="0">
        <a:spcBef>
          <a:spcPct val="0"/>
        </a:spcBef>
        <a:spcAft>
          <a:spcPct val="0"/>
        </a:spcAft>
        <a:defRPr kumimoji="1" sz="3300">
          <a:solidFill>
            <a:schemeClr val="tx2"/>
          </a:solidFill>
          <a:latin typeface="+mj-lt"/>
          <a:ea typeface="+mj-ea"/>
          <a:cs typeface="+mj-cs"/>
        </a:defRPr>
      </a:lvl1pPr>
      <a:lvl2pPr algn="l" rtl="0" eaLnBrk="0" fontAlgn="base" hangingPunct="0">
        <a:spcBef>
          <a:spcPct val="0"/>
        </a:spcBef>
        <a:spcAft>
          <a:spcPct val="0"/>
        </a:spcAft>
        <a:defRPr kumimoji="1" sz="3300">
          <a:solidFill>
            <a:schemeClr val="tx2"/>
          </a:solidFill>
          <a:latin typeface="Univers 47 CondensedLight" pitchFamily="34" charset="0"/>
        </a:defRPr>
      </a:lvl2pPr>
      <a:lvl3pPr algn="l" rtl="0" eaLnBrk="0" fontAlgn="base" hangingPunct="0">
        <a:spcBef>
          <a:spcPct val="0"/>
        </a:spcBef>
        <a:spcAft>
          <a:spcPct val="0"/>
        </a:spcAft>
        <a:defRPr kumimoji="1" sz="3300">
          <a:solidFill>
            <a:schemeClr val="tx2"/>
          </a:solidFill>
          <a:latin typeface="Univers 47 CondensedLight" pitchFamily="34" charset="0"/>
        </a:defRPr>
      </a:lvl3pPr>
      <a:lvl4pPr algn="l" rtl="0" eaLnBrk="0" fontAlgn="base" hangingPunct="0">
        <a:spcBef>
          <a:spcPct val="0"/>
        </a:spcBef>
        <a:spcAft>
          <a:spcPct val="0"/>
        </a:spcAft>
        <a:defRPr kumimoji="1" sz="3300">
          <a:solidFill>
            <a:schemeClr val="tx2"/>
          </a:solidFill>
          <a:latin typeface="Univers 47 CondensedLight" pitchFamily="34" charset="0"/>
        </a:defRPr>
      </a:lvl4pPr>
      <a:lvl5pPr algn="l" rtl="0" eaLnBrk="0" fontAlgn="base" hangingPunct="0">
        <a:spcBef>
          <a:spcPct val="0"/>
        </a:spcBef>
        <a:spcAft>
          <a:spcPct val="0"/>
        </a:spcAft>
        <a:defRPr kumimoji="1" sz="3300">
          <a:solidFill>
            <a:schemeClr val="tx2"/>
          </a:solidFill>
          <a:latin typeface="Univers 47 CondensedLight" pitchFamily="34" charset="0"/>
        </a:defRPr>
      </a:lvl5pPr>
      <a:lvl6pPr marL="457200" algn="l" rtl="0" eaLnBrk="0" fontAlgn="base" hangingPunct="0">
        <a:spcBef>
          <a:spcPct val="0"/>
        </a:spcBef>
        <a:spcAft>
          <a:spcPct val="0"/>
        </a:spcAft>
        <a:defRPr kumimoji="1" sz="3300">
          <a:solidFill>
            <a:schemeClr val="tx2"/>
          </a:solidFill>
          <a:latin typeface="Univers 47 CondensedLight" pitchFamily="34" charset="0"/>
        </a:defRPr>
      </a:lvl6pPr>
      <a:lvl7pPr marL="914400" algn="l" rtl="0" eaLnBrk="0" fontAlgn="base" hangingPunct="0">
        <a:spcBef>
          <a:spcPct val="0"/>
        </a:spcBef>
        <a:spcAft>
          <a:spcPct val="0"/>
        </a:spcAft>
        <a:defRPr kumimoji="1" sz="3300">
          <a:solidFill>
            <a:schemeClr val="tx2"/>
          </a:solidFill>
          <a:latin typeface="Univers 47 CondensedLight" pitchFamily="34" charset="0"/>
        </a:defRPr>
      </a:lvl7pPr>
      <a:lvl8pPr marL="1371600" algn="l" rtl="0" eaLnBrk="0" fontAlgn="base" hangingPunct="0">
        <a:spcBef>
          <a:spcPct val="0"/>
        </a:spcBef>
        <a:spcAft>
          <a:spcPct val="0"/>
        </a:spcAft>
        <a:defRPr kumimoji="1" sz="3300">
          <a:solidFill>
            <a:schemeClr val="tx2"/>
          </a:solidFill>
          <a:latin typeface="Univers 47 CondensedLight" pitchFamily="34" charset="0"/>
        </a:defRPr>
      </a:lvl8pPr>
      <a:lvl9pPr marL="1828800" algn="l" rtl="0" eaLnBrk="0" fontAlgn="base" hangingPunct="0">
        <a:spcBef>
          <a:spcPct val="0"/>
        </a:spcBef>
        <a:spcAft>
          <a:spcPct val="0"/>
        </a:spcAft>
        <a:defRPr kumimoji="1" sz="3300">
          <a:solidFill>
            <a:schemeClr val="tx2"/>
          </a:solidFill>
          <a:latin typeface="Univers 47 CondensedLight" pitchFamily="34" charset="0"/>
        </a:defRPr>
      </a:lvl9pPr>
    </p:titleStyle>
    <p:bodyStyle>
      <a:lvl1pPr marL="342900" indent="-342900" algn="l" rtl="0" eaLnBrk="0" fontAlgn="base" hangingPunct="0">
        <a:spcBef>
          <a:spcPct val="20000"/>
        </a:spcBef>
        <a:spcAft>
          <a:spcPct val="0"/>
        </a:spcAft>
        <a:buClr>
          <a:srgbClr val="00FF00"/>
        </a:buClr>
        <a:buChar char="•"/>
        <a:defRPr kumimoji="1" sz="2400">
          <a:solidFill>
            <a:schemeClr val="tx1"/>
          </a:solidFill>
          <a:latin typeface="+mn-lt"/>
          <a:ea typeface="+mn-ea"/>
          <a:cs typeface="+mn-cs"/>
        </a:defRPr>
      </a:lvl1pPr>
      <a:lvl2pPr marL="342900" indent="-341313" algn="l" rtl="0" eaLnBrk="0" fontAlgn="base" hangingPunct="0">
        <a:spcBef>
          <a:spcPct val="30000"/>
        </a:spcBef>
        <a:spcAft>
          <a:spcPct val="0"/>
        </a:spcAft>
        <a:buClr>
          <a:schemeClr val="accent1"/>
        </a:buClr>
        <a:buSzPct val="80000"/>
        <a:buFont typeface="Wingdings" pitchFamily="2" charset="2"/>
        <a:buChar char="n"/>
        <a:defRPr kumimoji="1" sz="2400">
          <a:solidFill>
            <a:schemeClr val="tx1"/>
          </a:solidFill>
          <a:latin typeface="+mn-lt"/>
        </a:defRPr>
      </a:lvl2pPr>
      <a:lvl3pPr marL="685800" indent="-341313" algn="l" rtl="0" eaLnBrk="0" fontAlgn="base" hangingPunct="0">
        <a:spcBef>
          <a:spcPct val="15000"/>
        </a:spcBef>
        <a:spcAft>
          <a:spcPct val="0"/>
        </a:spcAft>
        <a:buClr>
          <a:schemeClr val="tx1"/>
        </a:buClr>
        <a:buChar char="–"/>
        <a:defRPr kumimoji="1" sz="2000">
          <a:solidFill>
            <a:schemeClr val="tx1"/>
          </a:solidFill>
          <a:latin typeface="+mn-lt"/>
        </a:defRPr>
      </a:lvl3pPr>
      <a:lvl4pPr marL="1028700" indent="-341313" algn="l" rtl="0" eaLnBrk="0" fontAlgn="base" hangingPunct="0">
        <a:spcBef>
          <a:spcPct val="10000"/>
        </a:spcBef>
        <a:spcAft>
          <a:spcPct val="0"/>
        </a:spcAft>
        <a:buClr>
          <a:schemeClr val="accent1"/>
        </a:buClr>
        <a:buChar char="•"/>
        <a:defRPr kumimoji="1" sz="2000">
          <a:solidFill>
            <a:schemeClr val="tx1"/>
          </a:solidFill>
          <a:latin typeface="+mn-lt"/>
        </a:defRPr>
      </a:lvl4pPr>
      <a:lvl5pPr marL="1371600" indent="-341313" algn="l" rtl="0" eaLnBrk="0" fontAlgn="base" hangingPunct="0">
        <a:spcBef>
          <a:spcPct val="5000"/>
        </a:spcBef>
        <a:spcAft>
          <a:spcPct val="0"/>
        </a:spcAft>
        <a:buClr>
          <a:schemeClr val="tx1"/>
        </a:buClr>
        <a:buChar char="–"/>
        <a:defRPr kumimoji="1" sz="2000">
          <a:solidFill>
            <a:schemeClr val="tx1"/>
          </a:solidFill>
          <a:latin typeface="+mn-lt"/>
        </a:defRPr>
      </a:lvl5pPr>
      <a:lvl6pPr marL="1828800" indent="-341313" algn="l" rtl="0" eaLnBrk="0" fontAlgn="base" hangingPunct="0">
        <a:spcBef>
          <a:spcPct val="5000"/>
        </a:spcBef>
        <a:spcAft>
          <a:spcPct val="0"/>
        </a:spcAft>
        <a:buClr>
          <a:schemeClr val="tx1"/>
        </a:buClr>
        <a:buChar char="–"/>
        <a:defRPr kumimoji="1">
          <a:solidFill>
            <a:schemeClr val="tx1"/>
          </a:solidFill>
          <a:latin typeface="+mn-lt"/>
        </a:defRPr>
      </a:lvl6pPr>
      <a:lvl7pPr marL="2286000" indent="-341313" algn="l" rtl="0" eaLnBrk="0" fontAlgn="base" hangingPunct="0">
        <a:spcBef>
          <a:spcPct val="5000"/>
        </a:spcBef>
        <a:spcAft>
          <a:spcPct val="0"/>
        </a:spcAft>
        <a:buClr>
          <a:schemeClr val="tx1"/>
        </a:buClr>
        <a:buChar char="–"/>
        <a:defRPr kumimoji="1">
          <a:solidFill>
            <a:schemeClr val="tx1"/>
          </a:solidFill>
          <a:latin typeface="+mn-lt"/>
        </a:defRPr>
      </a:lvl7pPr>
      <a:lvl8pPr marL="2743200" indent="-341313" algn="l" rtl="0" eaLnBrk="0" fontAlgn="base" hangingPunct="0">
        <a:spcBef>
          <a:spcPct val="5000"/>
        </a:spcBef>
        <a:spcAft>
          <a:spcPct val="0"/>
        </a:spcAft>
        <a:buClr>
          <a:schemeClr val="tx1"/>
        </a:buClr>
        <a:buChar char="–"/>
        <a:defRPr kumimoji="1">
          <a:solidFill>
            <a:schemeClr val="tx1"/>
          </a:solidFill>
          <a:latin typeface="+mn-lt"/>
        </a:defRPr>
      </a:lvl8pPr>
      <a:lvl9pPr marL="3200400" indent="-341313" algn="l" rtl="0" eaLnBrk="0" fontAlgn="base" hangingPunct="0">
        <a:spcBef>
          <a:spcPct val="5000"/>
        </a:spcBef>
        <a:spcAft>
          <a:spcPct val="0"/>
        </a:spcAft>
        <a:buClr>
          <a:schemeClr val="tx1"/>
        </a:buClr>
        <a:buChar char="–"/>
        <a:defRPr kumimoji="1">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3.jpg"/><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7.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4.wmf"/><Relationship Id="rId4" Type="http://schemas.openxmlformats.org/officeDocument/2006/relationships/oleObject" Target="../embeddings/oleObject1.bin"/></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1.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44.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4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3" Type="http://schemas.openxmlformats.org/officeDocument/2006/relationships/image" Target="../media/image63.png"/><Relationship Id="rId2" Type="http://schemas.openxmlformats.org/officeDocument/2006/relationships/notesSlide" Target="../notesSlides/notesSlide5.xml"/><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3.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0.png"/><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4.emf"/><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5.gif"/><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97.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98.png"/></Relationships>
</file>

<file path=ppt/slides/_rels/slide86.xml.rels><?xml version="1.0" encoding="UTF-8" standalone="yes"?>
<Relationships xmlns="http://schemas.openxmlformats.org/package/2006/relationships"><Relationship Id="rId2" Type="http://schemas.openxmlformats.org/officeDocument/2006/relationships/image" Target="../media/image99.png"/><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aixaDeTexto 1"/>
          <p:cNvSpPr txBox="1">
            <a:spLocks noChangeArrowheads="1"/>
          </p:cNvSpPr>
          <p:nvPr/>
        </p:nvSpPr>
        <p:spPr bwMode="auto">
          <a:xfrm>
            <a:off x="931863" y="3342295"/>
            <a:ext cx="7286625" cy="1077218"/>
          </a:xfrm>
          <a:prstGeom prst="rect">
            <a:avLst/>
          </a:prstGeom>
          <a:noFill/>
          <a:ln w="9525">
            <a:noFill/>
            <a:miter lim="800000"/>
            <a:headEnd/>
            <a:tailEnd/>
          </a:ln>
        </p:spPr>
        <p:txBody>
          <a:bodyPr>
            <a:spAutoFit/>
          </a:bodyPr>
          <a:lstStyle/>
          <a:p>
            <a:pPr algn="ctr">
              <a:spcBef>
                <a:spcPct val="20000"/>
              </a:spcBef>
            </a:pPr>
            <a:r>
              <a:rPr lang="pt-BR" sz="3200" dirty="0">
                <a:solidFill>
                  <a:srgbClr val="FF0000"/>
                </a:solidFill>
              </a:rPr>
              <a:t>Introdução ao Campo Magnético da Terra e ao Método Magnetométrico</a:t>
            </a:r>
          </a:p>
        </p:txBody>
      </p:sp>
      <p:sp>
        <p:nvSpPr>
          <p:cNvPr id="4" name="Título 3">
            <a:extLst>
              <a:ext uri="{FF2B5EF4-FFF2-40B4-BE49-F238E27FC236}">
                <a16:creationId xmlns:a16="http://schemas.microsoft.com/office/drawing/2014/main" id="{B4F1FB3B-6F52-4F1B-9AD6-C311D22D5099}"/>
              </a:ext>
            </a:extLst>
          </p:cNvPr>
          <p:cNvSpPr>
            <a:spLocks noGrp="1"/>
          </p:cNvSpPr>
          <p:nvPr>
            <p:ph type="title"/>
          </p:nvPr>
        </p:nvSpPr>
        <p:spPr/>
        <p:txBody>
          <a:bodyPr/>
          <a:lstStyle/>
          <a:p>
            <a:endParaRPr lang="pt-BR"/>
          </a:p>
        </p:txBody>
      </p:sp>
      <p:sp>
        <p:nvSpPr>
          <p:cNvPr id="5" name="Espaço Reservado para Conteúdo 4">
            <a:extLst>
              <a:ext uri="{FF2B5EF4-FFF2-40B4-BE49-F238E27FC236}">
                <a16:creationId xmlns:a16="http://schemas.microsoft.com/office/drawing/2014/main" id="{549EA3B0-537C-43D7-9B09-136E54626F60}"/>
              </a:ext>
            </a:extLst>
          </p:cNvPr>
          <p:cNvSpPr>
            <a:spLocks noGrp="1"/>
          </p:cNvSpPr>
          <p:nvPr>
            <p:ph idx="1"/>
          </p:nvPr>
        </p:nvSpPr>
        <p:spPr>
          <a:xfrm>
            <a:off x="364331" y="1555750"/>
            <a:ext cx="8415338" cy="4194175"/>
          </a:xfrm>
        </p:spPr>
        <p:txBody>
          <a:bodyPr/>
          <a:lstStyle/>
          <a:p>
            <a:endParaRPr lang="pt-BR" dirty="0"/>
          </a:p>
        </p:txBody>
      </p:sp>
      <p:sp>
        <p:nvSpPr>
          <p:cNvPr id="8" name="Retângulo 7">
            <a:extLst>
              <a:ext uri="{FF2B5EF4-FFF2-40B4-BE49-F238E27FC236}">
                <a16:creationId xmlns:a16="http://schemas.microsoft.com/office/drawing/2014/main" id="{78CDA291-458F-4613-8EDB-AF1224ABE2BA}"/>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Imagem 2">
            <a:extLst>
              <a:ext uri="{FF2B5EF4-FFF2-40B4-BE49-F238E27FC236}">
                <a16:creationId xmlns:a16="http://schemas.microsoft.com/office/drawing/2014/main" id="{515AB377-1C5C-47FA-9CD5-E24C7AF4389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370948" y="247973"/>
            <a:ext cx="8402104" cy="6112531"/>
          </a:xfrm>
          <a:prstGeom prst="rect">
            <a:avLst/>
          </a:prstGeom>
        </p:spPr>
      </p:pic>
      <p:sp>
        <p:nvSpPr>
          <p:cNvPr id="4" name="Retângulo 3">
            <a:extLst>
              <a:ext uri="{FF2B5EF4-FFF2-40B4-BE49-F238E27FC236}">
                <a16:creationId xmlns:a16="http://schemas.microsoft.com/office/drawing/2014/main" id="{9C19F87D-CF7B-483D-9F7C-1D5FDDFD1F1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505029400"/>
      </p:ext>
    </p:extLst>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2" name="Título 1"/>
          <p:cNvSpPr>
            <a:spLocks noGrp="1"/>
          </p:cNvSpPr>
          <p:nvPr>
            <p:ph type="title"/>
          </p:nvPr>
        </p:nvSpPr>
        <p:spPr/>
        <p:txBody>
          <a:bodyPr/>
          <a:lstStyle/>
          <a:p>
            <a:r>
              <a:rPr lang="pt-BR" dirty="0">
                <a:solidFill>
                  <a:schemeClr val="accent2"/>
                </a:solidFill>
              </a:rPr>
              <a:t>Campo Geomagnético</a:t>
            </a:r>
          </a:p>
        </p:txBody>
      </p:sp>
    </p:spTree>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Representação Vetorial do Campo Geomagnético</a:t>
            </a:r>
          </a:p>
        </p:txBody>
      </p:sp>
      <p:pic>
        <p:nvPicPr>
          <p:cNvPr id="18434" name="Picture 2"/>
          <p:cNvPicPr>
            <a:picLocks noChangeAspect="1" noChangeArrowheads="1"/>
          </p:cNvPicPr>
          <p:nvPr/>
        </p:nvPicPr>
        <p:blipFill>
          <a:blip r:embed="rId2" cstate="print"/>
          <a:srcRect/>
          <a:stretch>
            <a:fillRect/>
          </a:stretch>
        </p:blipFill>
        <p:spPr bwMode="auto">
          <a:xfrm>
            <a:off x="467407" y="1422398"/>
            <a:ext cx="3828821" cy="4076765"/>
          </a:xfrm>
          <a:prstGeom prst="rect">
            <a:avLst/>
          </a:prstGeom>
          <a:noFill/>
          <a:ln w="9525">
            <a:noFill/>
            <a:miter lim="800000"/>
            <a:headEnd/>
            <a:tailEnd/>
          </a:ln>
          <a:effectLst/>
        </p:spPr>
      </p:pic>
      <p:sp>
        <p:nvSpPr>
          <p:cNvPr id="7" name="CaixaDeTexto 6"/>
          <p:cNvSpPr txBox="1"/>
          <p:nvPr/>
        </p:nvSpPr>
        <p:spPr>
          <a:xfrm>
            <a:off x="4570413" y="1633538"/>
            <a:ext cx="4352925" cy="2308324"/>
          </a:xfrm>
          <a:prstGeom prst="rect">
            <a:avLst/>
          </a:prstGeom>
          <a:noFill/>
        </p:spPr>
        <p:txBody>
          <a:bodyPr wrap="square" rtlCol="0">
            <a:spAutoFit/>
          </a:bodyPr>
          <a:lstStyle/>
          <a:p>
            <a:pPr algn="ctr"/>
            <a:r>
              <a:rPr lang="pt-BR" u="sng" dirty="0">
                <a:solidFill>
                  <a:schemeClr val="accent2"/>
                </a:solidFill>
              </a:rPr>
              <a:t>Componentes Magnéticas</a:t>
            </a:r>
          </a:p>
          <a:p>
            <a:endParaRPr lang="pt-BR" sz="1400" b="0" dirty="0">
              <a:solidFill>
                <a:schemeClr val="bg1"/>
              </a:solidFill>
            </a:endParaRPr>
          </a:p>
          <a:p>
            <a:r>
              <a:rPr lang="pt-BR" b="0" dirty="0">
                <a:solidFill>
                  <a:schemeClr val="bg1"/>
                </a:solidFill>
              </a:rPr>
              <a:t>H – Campo Horizontal (Norte Magnético)</a:t>
            </a:r>
          </a:p>
          <a:p>
            <a:r>
              <a:rPr lang="pt-BR" b="0" dirty="0">
                <a:solidFill>
                  <a:schemeClr val="bg1"/>
                </a:solidFill>
              </a:rPr>
              <a:t>D – Declinação Magnética</a:t>
            </a:r>
          </a:p>
          <a:p>
            <a:r>
              <a:rPr lang="pt-BR" b="0" dirty="0">
                <a:solidFill>
                  <a:schemeClr val="bg1"/>
                </a:solidFill>
              </a:rPr>
              <a:t> I – Inclinação Magnética</a:t>
            </a:r>
          </a:p>
          <a:p>
            <a:r>
              <a:rPr lang="pt-BR" b="0" dirty="0">
                <a:solidFill>
                  <a:schemeClr val="bg1"/>
                </a:solidFill>
              </a:rPr>
              <a:t>Z – Campo Vertical</a:t>
            </a:r>
          </a:p>
          <a:p>
            <a:r>
              <a:rPr lang="pt-BR" b="0" dirty="0">
                <a:solidFill>
                  <a:schemeClr val="bg1"/>
                </a:solidFill>
              </a:rPr>
              <a:t>F – Campo Total</a:t>
            </a:r>
          </a:p>
          <a:p>
            <a:endParaRPr lang="pt-BR" b="0" dirty="0">
              <a:solidFill>
                <a:schemeClr val="bg1"/>
              </a:solidFill>
            </a:endParaRPr>
          </a:p>
        </p:txBody>
      </p:sp>
      <p:sp>
        <p:nvSpPr>
          <p:cNvPr id="8" name="CaixaDeTexto 7"/>
          <p:cNvSpPr txBox="1"/>
          <p:nvPr/>
        </p:nvSpPr>
        <p:spPr>
          <a:xfrm>
            <a:off x="4775200" y="3918857"/>
            <a:ext cx="4087401" cy="923330"/>
          </a:xfrm>
          <a:prstGeom prst="rect">
            <a:avLst/>
          </a:prstGeom>
          <a:noFill/>
        </p:spPr>
        <p:txBody>
          <a:bodyPr wrap="none" rtlCol="0">
            <a:spAutoFit/>
          </a:bodyPr>
          <a:lstStyle/>
          <a:p>
            <a:pPr algn="ctr"/>
            <a:r>
              <a:rPr lang="pt-BR" dirty="0">
                <a:solidFill>
                  <a:srgbClr val="0000FF"/>
                </a:solidFill>
              </a:rPr>
              <a:t>A declinação magnética é o ângulo </a:t>
            </a:r>
          </a:p>
          <a:p>
            <a:pPr algn="ctr"/>
            <a:r>
              <a:rPr lang="pt-BR" dirty="0">
                <a:solidFill>
                  <a:srgbClr val="0000FF"/>
                </a:solidFill>
              </a:rPr>
              <a:t>que o norte magnético faz com o </a:t>
            </a:r>
          </a:p>
          <a:p>
            <a:pPr algn="ctr"/>
            <a:r>
              <a:rPr lang="pt-BR" dirty="0">
                <a:solidFill>
                  <a:srgbClr val="0000FF"/>
                </a:solidFill>
              </a:rPr>
              <a:t>norte geográfico.</a:t>
            </a:r>
          </a:p>
        </p:txBody>
      </p:sp>
      <p:sp>
        <p:nvSpPr>
          <p:cNvPr id="9" name="CaixaDeTexto 8"/>
          <p:cNvSpPr txBox="1"/>
          <p:nvPr/>
        </p:nvSpPr>
        <p:spPr>
          <a:xfrm>
            <a:off x="4810289" y="5065485"/>
            <a:ext cx="4095993" cy="923330"/>
          </a:xfrm>
          <a:prstGeom prst="rect">
            <a:avLst/>
          </a:prstGeom>
          <a:noFill/>
        </p:spPr>
        <p:txBody>
          <a:bodyPr wrap="none" rtlCol="0">
            <a:spAutoFit/>
          </a:bodyPr>
          <a:lstStyle/>
          <a:p>
            <a:pPr algn="ctr"/>
            <a:r>
              <a:rPr lang="pt-BR" dirty="0">
                <a:solidFill>
                  <a:srgbClr val="7030A0"/>
                </a:solidFill>
              </a:rPr>
              <a:t>A inclinação magnética é o ângulo </a:t>
            </a:r>
          </a:p>
          <a:p>
            <a:pPr algn="ctr"/>
            <a:r>
              <a:rPr lang="pt-BR" dirty="0">
                <a:solidFill>
                  <a:srgbClr val="7030A0"/>
                </a:solidFill>
              </a:rPr>
              <a:t>que o campo total faz com o </a:t>
            </a:r>
          </a:p>
          <a:p>
            <a:pPr algn="ctr"/>
            <a:r>
              <a:rPr lang="pt-BR" dirty="0">
                <a:solidFill>
                  <a:srgbClr val="7030A0"/>
                </a:solidFill>
              </a:rPr>
              <a:t>campo vertical.</a:t>
            </a:r>
          </a:p>
        </p:txBody>
      </p:sp>
      <p:sp>
        <p:nvSpPr>
          <p:cNvPr id="10" name="Retângulo 9">
            <a:extLst>
              <a:ext uri="{FF2B5EF4-FFF2-40B4-BE49-F238E27FC236}">
                <a16:creationId xmlns:a16="http://schemas.microsoft.com/office/drawing/2014/main" id="{093BF75A-00E8-43C3-9D4A-9872A110F619}"/>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28959889"/>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cstate="print"/>
          <a:srcRect/>
          <a:stretch>
            <a:fillRect/>
          </a:stretch>
        </p:blipFill>
        <p:spPr bwMode="auto">
          <a:xfrm>
            <a:off x="5074920" y="895846"/>
            <a:ext cx="3520440" cy="3319019"/>
          </a:xfrm>
          <a:prstGeom prst="rect">
            <a:avLst/>
          </a:prstGeom>
          <a:noFill/>
          <a:ln w="9525">
            <a:noFill/>
            <a:miter lim="800000"/>
            <a:headEnd/>
            <a:tailEnd/>
          </a:ln>
        </p:spPr>
      </p:pic>
      <p:sp>
        <p:nvSpPr>
          <p:cNvPr id="2" name="Título 1"/>
          <p:cNvSpPr>
            <a:spLocks noGrp="1"/>
          </p:cNvSpPr>
          <p:nvPr>
            <p:ph type="title"/>
          </p:nvPr>
        </p:nvSpPr>
        <p:spPr/>
        <p:txBody>
          <a:bodyPr/>
          <a:lstStyle/>
          <a:p>
            <a:r>
              <a:rPr lang="pt-BR" dirty="0"/>
              <a:t>Representação Vetorial do Campo Geomagnético</a:t>
            </a:r>
          </a:p>
        </p:txBody>
      </p:sp>
      <p:pic>
        <p:nvPicPr>
          <p:cNvPr id="18434" name="Picture 2"/>
          <p:cNvPicPr>
            <a:picLocks noChangeAspect="1" noChangeArrowheads="1"/>
          </p:cNvPicPr>
          <p:nvPr/>
        </p:nvPicPr>
        <p:blipFill>
          <a:blip r:embed="rId3" cstate="print"/>
          <a:srcRect/>
          <a:stretch>
            <a:fillRect/>
          </a:stretch>
        </p:blipFill>
        <p:spPr bwMode="auto">
          <a:xfrm>
            <a:off x="467407" y="1422398"/>
            <a:ext cx="3828821" cy="4076765"/>
          </a:xfrm>
          <a:prstGeom prst="rect">
            <a:avLst/>
          </a:prstGeom>
          <a:noFill/>
          <a:ln w="9525">
            <a:noFill/>
            <a:miter lim="800000"/>
            <a:headEnd/>
            <a:tailEnd/>
          </a:ln>
          <a:effectLst/>
        </p:spPr>
      </p:pic>
      <p:pic>
        <p:nvPicPr>
          <p:cNvPr id="98307" name="Picture 3"/>
          <p:cNvPicPr>
            <a:picLocks noChangeAspect="1" noChangeArrowheads="1"/>
          </p:cNvPicPr>
          <p:nvPr/>
        </p:nvPicPr>
        <p:blipFill>
          <a:blip r:embed="rId4" cstate="print"/>
          <a:srcRect/>
          <a:stretch>
            <a:fillRect/>
          </a:stretch>
        </p:blipFill>
        <p:spPr bwMode="auto">
          <a:xfrm>
            <a:off x="4431287" y="4185501"/>
            <a:ext cx="4712713" cy="2654630"/>
          </a:xfrm>
          <a:prstGeom prst="rect">
            <a:avLst/>
          </a:prstGeom>
          <a:noFill/>
          <a:ln w="9525">
            <a:noFill/>
            <a:miter lim="800000"/>
            <a:headEnd/>
            <a:tailEnd/>
          </a:ln>
        </p:spPr>
      </p:pic>
      <p:sp>
        <p:nvSpPr>
          <p:cNvPr id="7" name="Retângulo 6">
            <a:extLst>
              <a:ext uri="{FF2B5EF4-FFF2-40B4-BE49-F238E27FC236}">
                <a16:creationId xmlns:a16="http://schemas.microsoft.com/office/drawing/2014/main" id="{B07F0FCC-0CC0-4152-ABDD-2D181409B3B3}"/>
              </a:ext>
            </a:extLst>
          </p:cNvPr>
          <p:cNvSpPr/>
          <p:nvPr/>
        </p:nvSpPr>
        <p:spPr bwMode="auto">
          <a:xfrm>
            <a:off x="0" y="6248400"/>
            <a:ext cx="4572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86638050"/>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Características do Campo Geomagnético</a:t>
            </a:r>
          </a:p>
        </p:txBody>
      </p:sp>
      <p:sp>
        <p:nvSpPr>
          <p:cNvPr id="3" name="Content Placeholder 2"/>
          <p:cNvSpPr>
            <a:spLocks noGrp="1"/>
          </p:cNvSpPr>
          <p:nvPr>
            <p:ph idx="1"/>
          </p:nvPr>
        </p:nvSpPr>
        <p:spPr/>
        <p:txBody>
          <a:bodyPr/>
          <a:lstStyle/>
          <a:p>
            <a:r>
              <a:rPr lang="pt-BR" sz="2400" dirty="0"/>
              <a:t>Cerca de 99% do campo geomagnético é devido a fontes internas à Terra;</a:t>
            </a:r>
          </a:p>
          <a:p>
            <a:r>
              <a:rPr lang="pt-BR" sz="2400" dirty="0"/>
              <a:t>Cerca de 80 a 90 % do campo geomagnético pode ser representado pelo campo de um dipolo magnético</a:t>
            </a:r>
          </a:p>
          <a:p>
            <a:r>
              <a:rPr lang="pt-BR" sz="2400" dirty="0"/>
              <a:t>Campo principal gerado por correntes de convecção no manto externo líquido (modelo de dínamo);</a:t>
            </a:r>
          </a:p>
          <a:p>
            <a:r>
              <a:rPr lang="pt-BR" sz="2400" dirty="0"/>
              <a:t>O campo geomagnético é dinâmico, apresentando reversões de tempos em tempos (~11.000 anos) e uma variação secular responsável por variações dezenas de graus na Inclinação e Declinação Magnéticas.</a:t>
            </a:r>
          </a:p>
        </p:txBody>
      </p:sp>
      <p:sp>
        <p:nvSpPr>
          <p:cNvPr id="4" name="Retângulo 3">
            <a:extLst>
              <a:ext uri="{FF2B5EF4-FFF2-40B4-BE49-F238E27FC236}">
                <a16:creationId xmlns:a16="http://schemas.microsoft.com/office/drawing/2014/main" id="{3E66DF57-E5ED-41D9-B0F6-95FD5C2C5805}"/>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44195362"/>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555956034"/>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031889259"/>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71723598"/>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152203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932406362"/>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258219" y="1560043"/>
            <a:ext cx="2797097" cy="3568144"/>
          </a:xfrm>
          <a:prstGeom prst="rect">
            <a:avLst/>
          </a:prstGeom>
          <a:noFill/>
          <a:ln w="9525">
            <a:noFill/>
            <a:miter lim="800000"/>
            <a:headEnd/>
            <a:tailEnd/>
          </a:ln>
        </p:spPr>
      </p:pic>
      <p:sp>
        <p:nvSpPr>
          <p:cNvPr id="2" name="Title 1"/>
          <p:cNvSpPr>
            <a:spLocks noGrp="1"/>
          </p:cNvSpPr>
          <p:nvPr>
            <p:ph type="title"/>
          </p:nvPr>
        </p:nvSpPr>
        <p:spPr/>
        <p:txBody>
          <a:bodyPr/>
          <a:lstStyle/>
          <a:p>
            <a:r>
              <a:rPr lang="en-US"/>
              <a:t>Histórico</a:t>
            </a:r>
            <a:endParaRPr lang="pt-BR" dirty="0"/>
          </a:p>
        </p:txBody>
      </p:sp>
      <p:sp>
        <p:nvSpPr>
          <p:cNvPr id="3" name="Content Placeholder 2"/>
          <p:cNvSpPr>
            <a:spLocks noGrp="1"/>
          </p:cNvSpPr>
          <p:nvPr>
            <p:ph idx="1"/>
          </p:nvPr>
        </p:nvSpPr>
        <p:spPr>
          <a:xfrm>
            <a:off x="403926" y="1657350"/>
            <a:ext cx="5836618" cy="4194175"/>
          </a:xfrm>
        </p:spPr>
        <p:txBody>
          <a:bodyPr/>
          <a:lstStyle/>
          <a:p>
            <a:r>
              <a:rPr lang="pt-BR" sz="2400" dirty="0"/>
              <a:t>Materiais que apresentavam um comportamento interessante (magnetismo) era conhecido desde a </a:t>
            </a:r>
            <a:r>
              <a:rPr lang="pt-BR" sz="2400" dirty="0" err="1"/>
              <a:t>antigüidade</a:t>
            </a:r>
            <a:r>
              <a:rPr lang="pt-BR" sz="2400" dirty="0"/>
              <a:t>.</a:t>
            </a:r>
          </a:p>
          <a:p>
            <a:r>
              <a:rPr lang="pt-BR" sz="2400" dirty="0"/>
              <a:t>Esse conhecimento foi trazido por </a:t>
            </a:r>
            <a:r>
              <a:rPr lang="it-IT" sz="2400" dirty="0"/>
              <a:t>Marco Polo da China para a Europa.</a:t>
            </a:r>
          </a:p>
          <a:p>
            <a:r>
              <a:rPr lang="pt-BR" sz="2400" dirty="0"/>
              <a:t>A 1</a:t>
            </a:r>
            <a:r>
              <a:rPr lang="pt-BR" sz="2400" baseline="30000" dirty="0"/>
              <a:t>a</a:t>
            </a:r>
            <a:r>
              <a:rPr lang="pt-BR" sz="2400" dirty="0"/>
              <a:t> obra científica sobre o campo magnético terrestre foi </a:t>
            </a:r>
            <a:r>
              <a:rPr lang="pt-BR" sz="2400" i="1" u="sng" dirty="0"/>
              <a:t>De Magnete </a:t>
            </a:r>
            <a:r>
              <a:rPr lang="pt-BR" sz="2400" dirty="0"/>
              <a:t>(1600), </a:t>
            </a:r>
            <a:r>
              <a:rPr lang="de-DE" sz="2400" dirty="0"/>
              <a:t>de Sir William Gilbert (1540-1603).</a:t>
            </a:r>
            <a:endParaRPr lang="pt-BR" sz="2400" dirty="0"/>
          </a:p>
        </p:txBody>
      </p:sp>
      <p:sp>
        <p:nvSpPr>
          <p:cNvPr id="7" name="Retângulo 6">
            <a:extLst>
              <a:ext uri="{FF2B5EF4-FFF2-40B4-BE49-F238E27FC236}">
                <a16:creationId xmlns:a16="http://schemas.microsoft.com/office/drawing/2014/main" id="{E2215A2A-460D-4A3B-9EE9-284044285F9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61724721"/>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115290128"/>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801583587"/>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562419912"/>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934748210"/>
      </p:ext>
    </p:extLst>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Declinação Magnética </a:t>
            </a:r>
            <a:r>
              <a:rPr lang="pt-BR" dirty="0">
                <a:solidFill>
                  <a:srgbClr val="FF0000"/>
                </a:solidFill>
              </a:rPr>
              <a:t>(</a:t>
            </a:r>
            <a:r>
              <a:rPr lang="pt-BR" sz="2000" dirty="0">
                <a:solidFill>
                  <a:srgbClr val="FF0000"/>
                </a:solidFill>
              </a:rPr>
              <a:t>WMM, 2010</a:t>
            </a:r>
            <a:r>
              <a:rPr lang="pt-BR" dirty="0">
                <a:solidFill>
                  <a:srgbClr val="FF0000"/>
                </a:solidFill>
              </a:rPr>
              <a:t>)</a:t>
            </a:r>
          </a:p>
        </p:txBody>
      </p:sp>
      <p:pic>
        <p:nvPicPr>
          <p:cNvPr id="133122" name="Picture 2" descr="http://geokov.com/Images/topography/declination-map.jpg"/>
          <p:cNvPicPr>
            <a:picLocks noChangeAspect="1" noChangeArrowheads="1"/>
          </p:cNvPicPr>
          <p:nvPr/>
        </p:nvPicPr>
        <p:blipFill>
          <a:blip r:embed="rId3" cstate="print"/>
          <a:srcRect/>
          <a:stretch>
            <a:fillRect/>
          </a:stretch>
        </p:blipFill>
        <p:spPr bwMode="auto">
          <a:xfrm>
            <a:off x="760413" y="1271652"/>
            <a:ext cx="7620000" cy="4743450"/>
          </a:xfrm>
          <a:prstGeom prst="rect">
            <a:avLst/>
          </a:prstGeom>
          <a:noFill/>
        </p:spPr>
      </p:pic>
      <p:sp>
        <p:nvSpPr>
          <p:cNvPr id="4" name="Retângulo 3">
            <a:extLst>
              <a:ext uri="{FF2B5EF4-FFF2-40B4-BE49-F238E27FC236}">
                <a16:creationId xmlns:a16="http://schemas.microsoft.com/office/drawing/2014/main" id="{C697A5A1-E318-4360-BD13-5D01614CA2CA}"/>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Declinação Magnética </a:t>
            </a:r>
            <a:r>
              <a:rPr lang="pt-BR" dirty="0">
                <a:solidFill>
                  <a:srgbClr val="FF0000"/>
                </a:solidFill>
              </a:rPr>
              <a:t>(</a:t>
            </a:r>
            <a:r>
              <a:rPr lang="pt-BR" sz="2000" dirty="0">
                <a:solidFill>
                  <a:srgbClr val="FF0000"/>
                </a:solidFill>
              </a:rPr>
              <a:t>WMM, 2010</a:t>
            </a:r>
            <a:r>
              <a:rPr lang="pt-BR" dirty="0">
                <a:solidFill>
                  <a:srgbClr val="FF0000"/>
                </a:solidFill>
              </a:rPr>
              <a:t>)</a:t>
            </a:r>
          </a:p>
        </p:txBody>
      </p:sp>
      <p:pic>
        <p:nvPicPr>
          <p:cNvPr id="133122" name="Picture 2" descr="http://geokov.com/Images/topography/declination-map.jpg"/>
          <p:cNvPicPr>
            <a:picLocks noChangeAspect="1" noChangeArrowheads="1"/>
          </p:cNvPicPr>
          <p:nvPr/>
        </p:nvPicPr>
        <p:blipFill>
          <a:blip r:embed="rId3" cstate="print"/>
          <a:srcRect/>
          <a:stretch>
            <a:fillRect/>
          </a:stretch>
        </p:blipFill>
        <p:spPr bwMode="auto">
          <a:xfrm>
            <a:off x="760413" y="1271652"/>
            <a:ext cx="7620000" cy="4743450"/>
          </a:xfrm>
          <a:prstGeom prst="rect">
            <a:avLst/>
          </a:prstGeom>
          <a:noFill/>
        </p:spPr>
      </p:pic>
      <p:pic>
        <p:nvPicPr>
          <p:cNvPr id="5" name="Picture 2" descr="C:\Users\vinicius.ramos\Desktop\Earth_Magnetic_Field_Declination_from_1590_to_1990.gif"/>
          <p:cNvPicPr>
            <a:picLocks noChangeAspect="1" noChangeArrowheads="1" noCrop="1"/>
          </p:cNvPicPr>
          <p:nvPr/>
        </p:nvPicPr>
        <p:blipFill>
          <a:blip r:embed="rId4" cstate="print"/>
          <a:srcRect/>
          <a:stretch>
            <a:fillRect/>
          </a:stretch>
        </p:blipFill>
        <p:spPr bwMode="auto">
          <a:xfrm>
            <a:off x="5535931" y="3846137"/>
            <a:ext cx="3608069" cy="3011864"/>
          </a:xfrm>
          <a:prstGeom prst="rect">
            <a:avLst/>
          </a:prstGeom>
          <a:noFill/>
        </p:spPr>
      </p:pic>
      <p:sp>
        <p:nvSpPr>
          <p:cNvPr id="6" name="Retângulo 5">
            <a:extLst>
              <a:ext uri="{FF2B5EF4-FFF2-40B4-BE49-F238E27FC236}">
                <a16:creationId xmlns:a16="http://schemas.microsoft.com/office/drawing/2014/main" id="{A64E74EC-BB63-4E41-A8F0-EE00C315DFCC}"/>
              </a:ext>
            </a:extLst>
          </p:cNvPr>
          <p:cNvSpPr/>
          <p:nvPr/>
        </p:nvSpPr>
        <p:spPr bwMode="auto">
          <a:xfrm>
            <a:off x="0" y="6248400"/>
            <a:ext cx="5535931"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Inclinação Magnética </a:t>
            </a:r>
            <a:r>
              <a:rPr lang="pt-BR" sz="2000" dirty="0">
                <a:solidFill>
                  <a:srgbClr val="FF0000"/>
                </a:solidFill>
              </a:rPr>
              <a:t>(WMM, 2010)</a:t>
            </a:r>
            <a:endParaRPr lang="pt-BR" sz="2000" dirty="0"/>
          </a:p>
        </p:txBody>
      </p:sp>
      <p:pic>
        <p:nvPicPr>
          <p:cNvPr id="132098" name="Picture 2" descr="world magnetic inclination map"/>
          <p:cNvPicPr>
            <a:picLocks noChangeAspect="1" noChangeArrowheads="1"/>
          </p:cNvPicPr>
          <p:nvPr/>
        </p:nvPicPr>
        <p:blipFill>
          <a:blip r:embed="rId2" cstate="print"/>
          <a:srcRect/>
          <a:stretch>
            <a:fillRect/>
          </a:stretch>
        </p:blipFill>
        <p:spPr bwMode="auto">
          <a:xfrm>
            <a:off x="760413" y="1299474"/>
            <a:ext cx="7620000" cy="4743450"/>
          </a:xfrm>
          <a:prstGeom prst="rect">
            <a:avLst/>
          </a:prstGeom>
          <a:noFill/>
        </p:spPr>
      </p:pic>
      <p:sp>
        <p:nvSpPr>
          <p:cNvPr id="4" name="Retângulo 3">
            <a:extLst>
              <a:ext uri="{FF2B5EF4-FFF2-40B4-BE49-F238E27FC236}">
                <a16:creationId xmlns:a16="http://schemas.microsoft.com/office/drawing/2014/main" id="{A89631E5-023E-4321-B14D-A314C4DA30D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Intensidade Magnética </a:t>
            </a:r>
            <a:r>
              <a:rPr lang="pt-BR" sz="2000" dirty="0">
                <a:solidFill>
                  <a:srgbClr val="FF0000"/>
                </a:solidFill>
              </a:rPr>
              <a:t>(WMM, 2010)</a:t>
            </a:r>
            <a:endParaRPr lang="pt-BR" dirty="0"/>
          </a:p>
        </p:txBody>
      </p:sp>
      <p:pic>
        <p:nvPicPr>
          <p:cNvPr id="131074" name="Picture 2" descr="File:WMM2010 F MERC.pdf"/>
          <p:cNvPicPr>
            <a:picLocks noChangeAspect="1" noChangeArrowheads="1"/>
          </p:cNvPicPr>
          <p:nvPr/>
        </p:nvPicPr>
        <p:blipFill>
          <a:blip r:embed="rId2" cstate="print"/>
          <a:srcRect/>
          <a:stretch>
            <a:fillRect/>
          </a:stretch>
        </p:blipFill>
        <p:spPr bwMode="auto">
          <a:xfrm>
            <a:off x="760413" y="1068388"/>
            <a:ext cx="7620000" cy="5076826"/>
          </a:xfrm>
          <a:prstGeom prst="rect">
            <a:avLst/>
          </a:prstGeom>
          <a:noFill/>
        </p:spPr>
      </p:pic>
      <p:sp>
        <p:nvSpPr>
          <p:cNvPr id="4" name="Retângulo 3">
            <a:extLst>
              <a:ext uri="{FF2B5EF4-FFF2-40B4-BE49-F238E27FC236}">
                <a16:creationId xmlns:a16="http://schemas.microsoft.com/office/drawing/2014/main" id="{D93CAF0D-03D1-419B-B985-BA65D8E2C1CD}"/>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Susceptibilidade das Rochas</a:t>
            </a:r>
          </a:p>
        </p:txBody>
      </p:sp>
      <p:pic>
        <p:nvPicPr>
          <p:cNvPr id="2050" name="Picture 2"/>
          <p:cNvPicPr>
            <a:picLocks noChangeAspect="1" noChangeArrowheads="1"/>
          </p:cNvPicPr>
          <p:nvPr/>
        </p:nvPicPr>
        <p:blipFill>
          <a:blip r:embed="rId2" cstate="print"/>
          <a:srcRect/>
          <a:stretch>
            <a:fillRect/>
          </a:stretch>
        </p:blipFill>
        <p:spPr bwMode="auto">
          <a:xfrm>
            <a:off x="390684" y="1304063"/>
            <a:ext cx="8359457" cy="4625160"/>
          </a:xfrm>
          <a:prstGeom prst="rect">
            <a:avLst/>
          </a:prstGeom>
          <a:noFill/>
          <a:ln w="9525">
            <a:noFill/>
            <a:miter lim="800000"/>
            <a:headEnd/>
            <a:tailEnd/>
          </a:ln>
        </p:spPr>
      </p:pic>
      <p:sp>
        <p:nvSpPr>
          <p:cNvPr id="4" name="Retângulo 3">
            <a:extLst>
              <a:ext uri="{FF2B5EF4-FFF2-40B4-BE49-F238E27FC236}">
                <a16:creationId xmlns:a16="http://schemas.microsoft.com/office/drawing/2014/main" id="{A408B0DB-A9AC-43F9-B469-53D17DD8B8CA}"/>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Introdução</a:t>
            </a:r>
          </a:p>
        </p:txBody>
      </p:sp>
      <p:sp>
        <p:nvSpPr>
          <p:cNvPr id="3" name="Content Placeholder 2"/>
          <p:cNvSpPr>
            <a:spLocks noGrp="1"/>
          </p:cNvSpPr>
          <p:nvPr>
            <p:ph idx="1"/>
          </p:nvPr>
        </p:nvSpPr>
        <p:spPr>
          <a:xfrm>
            <a:off x="373446" y="1233135"/>
            <a:ext cx="8415338" cy="4743459"/>
          </a:xfrm>
        </p:spPr>
        <p:txBody>
          <a:bodyPr/>
          <a:lstStyle/>
          <a:p>
            <a:pPr>
              <a:spcBef>
                <a:spcPct val="50000"/>
              </a:spcBef>
            </a:pPr>
            <a:r>
              <a:rPr lang="pt-PT" sz="2400" dirty="0">
                <a:cs typeface="Times New Roman" pitchFamily="18" charset="0"/>
              </a:rPr>
              <a:t>O objetivo dos levantamentos magnéticos é investigar a geologia sub-superficial com base nas anomalias do campo magnético da Terra, resultantes das propriedades magnéticas dos materiais do sub-solo.</a:t>
            </a:r>
          </a:p>
          <a:p>
            <a:pPr>
              <a:spcBef>
                <a:spcPct val="50000"/>
              </a:spcBef>
            </a:pPr>
            <a:r>
              <a:rPr lang="pt-PT" sz="2400" dirty="0">
                <a:cs typeface="Times New Roman" pitchFamily="18" charset="0"/>
              </a:rPr>
              <a:t> Apesar de a maioria dos minerais que formam as rochas </a:t>
            </a:r>
            <a:r>
              <a:rPr lang="pt-PT" sz="2400" b="1" u="sng" dirty="0">
                <a:cs typeface="Times New Roman" pitchFamily="18" charset="0"/>
              </a:rPr>
              <a:t>não</a:t>
            </a:r>
            <a:r>
              <a:rPr lang="pt-PT" sz="2400" dirty="0">
                <a:cs typeface="Times New Roman" pitchFamily="18" charset="0"/>
              </a:rPr>
              <a:t> serem magnéticos, alguns tipos de rochas (ou materiais) contêm suficientes  minerais magnéticos para produzirem anomalias  magnéticas significativas. </a:t>
            </a:r>
          </a:p>
          <a:p>
            <a:pPr>
              <a:spcBef>
                <a:spcPct val="50000"/>
              </a:spcBef>
            </a:pPr>
            <a:r>
              <a:rPr lang="pt-PT" sz="2400" dirty="0">
                <a:cs typeface="Times New Roman" pitchFamily="18" charset="0"/>
              </a:rPr>
              <a:t>A medição da resposta magnética em sub-solo é realizada através de magnetometrômetros, equipamentos sensíveis a pequenas variações no conteúdo magnético dos materiais.</a:t>
            </a:r>
          </a:p>
        </p:txBody>
      </p:sp>
      <p:sp>
        <p:nvSpPr>
          <p:cNvPr id="4" name="Retângulo 3">
            <a:extLst>
              <a:ext uri="{FF2B5EF4-FFF2-40B4-BE49-F238E27FC236}">
                <a16:creationId xmlns:a16="http://schemas.microsoft.com/office/drawing/2014/main" id="{E5C868CD-A549-44C0-BCA4-7621BF16B3BB}"/>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Susceptibilidade das Rochas</a:t>
            </a:r>
          </a:p>
        </p:txBody>
      </p:sp>
      <p:pic>
        <p:nvPicPr>
          <p:cNvPr id="4" name="Picture 1"/>
          <p:cNvPicPr>
            <a:picLocks noChangeAspect="1" noChangeArrowheads="1"/>
          </p:cNvPicPr>
          <p:nvPr/>
        </p:nvPicPr>
        <p:blipFill>
          <a:blip r:embed="rId2"/>
          <a:srcRect/>
          <a:stretch>
            <a:fillRect/>
          </a:stretch>
        </p:blipFill>
        <p:spPr bwMode="auto">
          <a:xfrm>
            <a:off x="2231464" y="1068388"/>
            <a:ext cx="4677897" cy="4941887"/>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C772097A-9CEB-49CD-AD5E-D7A35EAD6C5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sp>
        <p:nvSpPr>
          <p:cNvPr id="3" name="Content Placeholder 2"/>
          <p:cNvSpPr>
            <a:spLocks noGrp="1"/>
          </p:cNvSpPr>
          <p:nvPr>
            <p:ph idx="1"/>
          </p:nvPr>
        </p:nvSpPr>
        <p:spPr>
          <a:xfrm>
            <a:off x="5429838" y="1068388"/>
            <a:ext cx="3389425" cy="4745429"/>
          </a:xfrm>
        </p:spPr>
        <p:txBody>
          <a:bodyPr/>
          <a:lstStyle/>
          <a:p>
            <a:r>
              <a:rPr lang="pt-BR" u="sng" dirty="0">
                <a:solidFill>
                  <a:srgbClr val="FF0000"/>
                </a:solidFill>
              </a:rPr>
              <a:t>Ferrimagnéticos</a:t>
            </a:r>
            <a:r>
              <a:rPr lang="pt-BR" dirty="0">
                <a:solidFill>
                  <a:srgbClr val="FF0000"/>
                </a:solidFill>
              </a:rPr>
              <a:t>:</a:t>
            </a:r>
          </a:p>
          <a:p>
            <a:pPr marL="0" indent="0">
              <a:buNone/>
            </a:pPr>
            <a:r>
              <a:rPr lang="pt-BR" dirty="0"/>
              <a:t>Íons possuem momentos de dipolo magnético com sentidos opostos e com intensidades diferentes (magnetita).</a:t>
            </a:r>
          </a:p>
          <a:p>
            <a:pPr marL="358775" indent="-358775"/>
            <a:endParaRPr lang="pt-BR" sz="800" dirty="0"/>
          </a:p>
          <a:p>
            <a:pPr>
              <a:buNone/>
            </a:pPr>
            <a:endParaRPr lang="pt-BR" dirty="0"/>
          </a:p>
        </p:txBody>
      </p:sp>
      <p:pic>
        <p:nvPicPr>
          <p:cNvPr id="4099" name="Picture 3"/>
          <p:cNvPicPr>
            <a:picLocks noChangeAspect="1" noChangeArrowheads="1"/>
          </p:cNvPicPr>
          <p:nvPr/>
        </p:nvPicPr>
        <p:blipFill>
          <a:blip r:embed="rId2" cstate="print"/>
          <a:srcRect/>
          <a:stretch>
            <a:fillRect/>
          </a:stretch>
        </p:blipFill>
        <p:spPr bwMode="auto">
          <a:xfrm>
            <a:off x="267798" y="1502053"/>
            <a:ext cx="4949110" cy="4408552"/>
          </a:xfrm>
          <a:prstGeom prst="rect">
            <a:avLst/>
          </a:prstGeom>
          <a:noFill/>
          <a:ln w="9525">
            <a:noFill/>
            <a:miter lim="800000"/>
            <a:headEnd/>
            <a:tailEnd/>
          </a:ln>
        </p:spPr>
      </p:pic>
      <p:sp>
        <p:nvSpPr>
          <p:cNvPr id="6" name="Rectangle 5"/>
          <p:cNvSpPr/>
          <p:nvPr/>
        </p:nvSpPr>
        <p:spPr bwMode="auto">
          <a:xfrm>
            <a:off x="220663" y="1633538"/>
            <a:ext cx="1391321" cy="4258215"/>
          </a:xfrm>
          <a:prstGeom prst="rect">
            <a:avLst/>
          </a:prstGeom>
          <a:noFill/>
          <a:ln w="28575" cap="flat" cmpd="sng" algn="ctr">
            <a:solidFill>
              <a:srgbClr val="FF0000"/>
            </a:solid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
        <p:nvSpPr>
          <p:cNvPr id="7" name="Rectangle 6"/>
          <p:cNvSpPr/>
          <p:nvPr/>
        </p:nvSpPr>
        <p:spPr>
          <a:xfrm>
            <a:off x="371495" y="1109758"/>
            <a:ext cx="4572000" cy="369332"/>
          </a:xfrm>
          <a:prstGeom prst="rect">
            <a:avLst/>
          </a:prstGeom>
        </p:spPr>
        <p:txBody>
          <a:bodyPr>
            <a:spAutoFit/>
          </a:bodyPr>
          <a:lstStyle/>
          <a:p>
            <a:r>
              <a:rPr lang="pt-BR" b="0" u="sng" dirty="0">
                <a:solidFill>
                  <a:srgbClr val="0000FF"/>
                </a:solidFill>
              </a:rPr>
              <a:t>Apresentam um magnestimo espontâneo</a:t>
            </a:r>
          </a:p>
        </p:txBody>
      </p:sp>
      <p:sp>
        <p:nvSpPr>
          <p:cNvPr id="8" name="Retângulo 7">
            <a:extLst>
              <a:ext uri="{FF2B5EF4-FFF2-40B4-BE49-F238E27FC236}">
                <a16:creationId xmlns:a16="http://schemas.microsoft.com/office/drawing/2014/main" id="{D14168EF-C1D8-4996-B0E3-FEF7206903C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sp>
        <p:nvSpPr>
          <p:cNvPr id="3" name="Content Placeholder 2"/>
          <p:cNvSpPr>
            <a:spLocks noGrp="1"/>
          </p:cNvSpPr>
          <p:nvPr>
            <p:ph idx="1"/>
          </p:nvPr>
        </p:nvSpPr>
        <p:spPr>
          <a:xfrm>
            <a:off x="5429838" y="1068388"/>
            <a:ext cx="3389425" cy="5068461"/>
          </a:xfrm>
        </p:spPr>
        <p:txBody>
          <a:bodyPr/>
          <a:lstStyle/>
          <a:p>
            <a:r>
              <a:rPr lang="pt-BR" u="sng" dirty="0">
                <a:solidFill>
                  <a:srgbClr val="FF0000"/>
                </a:solidFill>
              </a:rPr>
              <a:t>Ferrimagnéticos</a:t>
            </a:r>
            <a:r>
              <a:rPr lang="pt-BR" dirty="0">
                <a:solidFill>
                  <a:srgbClr val="FF0000"/>
                </a:solidFill>
              </a:rPr>
              <a:t>:</a:t>
            </a:r>
          </a:p>
          <a:p>
            <a:pPr marL="0" indent="0">
              <a:buNone/>
            </a:pPr>
            <a:r>
              <a:rPr lang="pt-BR" dirty="0"/>
              <a:t>Íons possuem momentos de dipolo magnético com sentidos opostos e com intensidades diferentes (magnetita).</a:t>
            </a:r>
          </a:p>
          <a:p>
            <a:pPr marL="358775" indent="-358775"/>
            <a:endParaRPr lang="pt-BR" sz="800" dirty="0"/>
          </a:p>
          <a:p>
            <a:pPr marL="358775" indent="-358775"/>
            <a:r>
              <a:rPr lang="pt-BR" u="sng" dirty="0">
                <a:solidFill>
                  <a:srgbClr val="FF0000"/>
                </a:solidFill>
              </a:rPr>
              <a:t>Ferromagnéticos</a:t>
            </a:r>
            <a:r>
              <a:rPr lang="pt-BR" dirty="0">
                <a:solidFill>
                  <a:srgbClr val="FF0000"/>
                </a:solidFill>
              </a:rPr>
              <a:t>:</a:t>
            </a:r>
          </a:p>
          <a:p>
            <a:pPr marL="0" indent="0">
              <a:buNone/>
            </a:pPr>
            <a:r>
              <a:rPr lang="pt-BR" dirty="0"/>
              <a:t>Na presença de um campo externo, os íons se alinham no mesmo sentido e com mesma intesidade. Possuem forte magnetização que persiste após a retirada do campo externo (Níquel, cobalto etc).</a:t>
            </a:r>
          </a:p>
        </p:txBody>
      </p:sp>
      <p:pic>
        <p:nvPicPr>
          <p:cNvPr id="4099" name="Picture 3"/>
          <p:cNvPicPr>
            <a:picLocks noChangeAspect="1" noChangeArrowheads="1"/>
          </p:cNvPicPr>
          <p:nvPr/>
        </p:nvPicPr>
        <p:blipFill>
          <a:blip r:embed="rId2" cstate="print"/>
          <a:srcRect/>
          <a:stretch>
            <a:fillRect/>
          </a:stretch>
        </p:blipFill>
        <p:spPr bwMode="auto">
          <a:xfrm>
            <a:off x="267798" y="1502053"/>
            <a:ext cx="4949110" cy="4408552"/>
          </a:xfrm>
          <a:prstGeom prst="rect">
            <a:avLst/>
          </a:prstGeom>
          <a:noFill/>
          <a:ln w="9525">
            <a:noFill/>
            <a:miter lim="800000"/>
            <a:headEnd/>
            <a:tailEnd/>
          </a:ln>
        </p:spPr>
      </p:pic>
      <p:sp>
        <p:nvSpPr>
          <p:cNvPr id="5" name="Rectangle 4"/>
          <p:cNvSpPr/>
          <p:nvPr/>
        </p:nvSpPr>
        <p:spPr bwMode="auto">
          <a:xfrm>
            <a:off x="1898669" y="1633538"/>
            <a:ext cx="1391321" cy="4258215"/>
          </a:xfrm>
          <a:prstGeom prst="rect">
            <a:avLst/>
          </a:prstGeom>
          <a:noFill/>
          <a:ln w="28575" cap="flat" cmpd="sng" algn="ctr">
            <a:solidFill>
              <a:srgbClr val="FF0000"/>
            </a:solid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
        <p:nvSpPr>
          <p:cNvPr id="6" name="Rectangle 5"/>
          <p:cNvSpPr/>
          <p:nvPr/>
        </p:nvSpPr>
        <p:spPr>
          <a:xfrm>
            <a:off x="371495" y="1109758"/>
            <a:ext cx="4572000" cy="369332"/>
          </a:xfrm>
          <a:prstGeom prst="rect">
            <a:avLst/>
          </a:prstGeom>
        </p:spPr>
        <p:txBody>
          <a:bodyPr>
            <a:spAutoFit/>
          </a:bodyPr>
          <a:lstStyle/>
          <a:p>
            <a:r>
              <a:rPr lang="pt-BR" b="0" u="sng" dirty="0">
                <a:solidFill>
                  <a:srgbClr val="0000FF"/>
                </a:solidFill>
              </a:rPr>
              <a:t>Apresentam um magnestimo espontâneo</a:t>
            </a:r>
          </a:p>
        </p:txBody>
      </p:sp>
      <p:sp>
        <p:nvSpPr>
          <p:cNvPr id="7" name="Retângulo 6">
            <a:extLst>
              <a:ext uri="{FF2B5EF4-FFF2-40B4-BE49-F238E27FC236}">
                <a16:creationId xmlns:a16="http://schemas.microsoft.com/office/drawing/2014/main" id="{A6946886-6442-4F2E-9CE6-CCB1E8504DA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sp>
        <p:nvSpPr>
          <p:cNvPr id="3" name="Content Placeholder 2"/>
          <p:cNvSpPr>
            <a:spLocks noGrp="1"/>
          </p:cNvSpPr>
          <p:nvPr>
            <p:ph idx="1"/>
          </p:nvPr>
        </p:nvSpPr>
        <p:spPr>
          <a:xfrm>
            <a:off x="5429838" y="1068388"/>
            <a:ext cx="3389425" cy="4745429"/>
          </a:xfrm>
        </p:spPr>
        <p:txBody>
          <a:bodyPr/>
          <a:lstStyle/>
          <a:p>
            <a:r>
              <a:rPr lang="pt-BR" u="sng" dirty="0">
                <a:solidFill>
                  <a:srgbClr val="FF0000"/>
                </a:solidFill>
              </a:rPr>
              <a:t>Antiferrimagnéticos</a:t>
            </a:r>
            <a:r>
              <a:rPr lang="pt-BR" dirty="0">
                <a:solidFill>
                  <a:srgbClr val="FF0000"/>
                </a:solidFill>
              </a:rPr>
              <a:t>:</a:t>
            </a:r>
          </a:p>
          <a:p>
            <a:pPr marL="0" indent="0">
              <a:buNone/>
            </a:pPr>
            <a:r>
              <a:rPr lang="pt-BR" dirty="0"/>
              <a:t>Em um campo externo, os íons se alinham no sentido oposto mas com mesma intesidade. O resultado é nenhuma magnetização permanente (Hematita).</a:t>
            </a:r>
          </a:p>
          <a:p>
            <a:pPr marL="0" indent="0">
              <a:buNone/>
            </a:pPr>
            <a:endParaRPr lang="pt-BR" dirty="0"/>
          </a:p>
          <a:p>
            <a:pPr>
              <a:buNone/>
            </a:pPr>
            <a:endParaRPr lang="pt-BR" dirty="0"/>
          </a:p>
        </p:txBody>
      </p:sp>
      <p:pic>
        <p:nvPicPr>
          <p:cNvPr id="4099" name="Picture 3"/>
          <p:cNvPicPr>
            <a:picLocks noChangeAspect="1" noChangeArrowheads="1"/>
          </p:cNvPicPr>
          <p:nvPr/>
        </p:nvPicPr>
        <p:blipFill>
          <a:blip r:embed="rId2" cstate="print"/>
          <a:srcRect/>
          <a:stretch>
            <a:fillRect/>
          </a:stretch>
        </p:blipFill>
        <p:spPr bwMode="auto">
          <a:xfrm>
            <a:off x="267798" y="1502053"/>
            <a:ext cx="4949110" cy="4408552"/>
          </a:xfrm>
          <a:prstGeom prst="rect">
            <a:avLst/>
          </a:prstGeom>
          <a:noFill/>
          <a:ln w="9525">
            <a:noFill/>
            <a:miter lim="800000"/>
            <a:headEnd/>
            <a:tailEnd/>
          </a:ln>
        </p:spPr>
      </p:pic>
      <p:sp>
        <p:nvSpPr>
          <p:cNvPr id="5" name="Rectangle 4"/>
          <p:cNvSpPr/>
          <p:nvPr/>
        </p:nvSpPr>
        <p:spPr bwMode="auto">
          <a:xfrm>
            <a:off x="3425843" y="1633538"/>
            <a:ext cx="1598644" cy="4258215"/>
          </a:xfrm>
          <a:prstGeom prst="rect">
            <a:avLst/>
          </a:prstGeom>
          <a:noFill/>
          <a:ln w="28575" cap="flat" cmpd="sng" algn="ctr">
            <a:solidFill>
              <a:srgbClr val="FF0000"/>
            </a:solid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
        <p:nvSpPr>
          <p:cNvPr id="6" name="Rectangle 5"/>
          <p:cNvSpPr/>
          <p:nvPr/>
        </p:nvSpPr>
        <p:spPr>
          <a:xfrm>
            <a:off x="371495" y="1109758"/>
            <a:ext cx="4572000" cy="369332"/>
          </a:xfrm>
          <a:prstGeom prst="rect">
            <a:avLst/>
          </a:prstGeom>
        </p:spPr>
        <p:txBody>
          <a:bodyPr>
            <a:spAutoFit/>
          </a:bodyPr>
          <a:lstStyle/>
          <a:p>
            <a:r>
              <a:rPr lang="pt-BR" b="0" u="sng" dirty="0">
                <a:solidFill>
                  <a:srgbClr val="0000FF"/>
                </a:solidFill>
              </a:rPr>
              <a:t>Apresentam um magnestimo espontâneo</a:t>
            </a:r>
          </a:p>
        </p:txBody>
      </p:sp>
      <p:sp>
        <p:nvSpPr>
          <p:cNvPr id="7" name="Retângulo 6">
            <a:extLst>
              <a:ext uri="{FF2B5EF4-FFF2-40B4-BE49-F238E27FC236}">
                <a16:creationId xmlns:a16="http://schemas.microsoft.com/office/drawing/2014/main" id="{E9F0E5AC-8006-4951-BDF0-10E2F330E43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sp>
        <p:nvSpPr>
          <p:cNvPr id="3" name="Content Placeholder 2"/>
          <p:cNvSpPr>
            <a:spLocks noGrp="1"/>
          </p:cNvSpPr>
          <p:nvPr>
            <p:ph idx="1"/>
          </p:nvPr>
        </p:nvSpPr>
        <p:spPr>
          <a:xfrm>
            <a:off x="5429838" y="1068388"/>
            <a:ext cx="3389425" cy="5119052"/>
          </a:xfrm>
        </p:spPr>
        <p:txBody>
          <a:bodyPr/>
          <a:lstStyle/>
          <a:p>
            <a:r>
              <a:rPr lang="pt-BR" u="sng" dirty="0">
                <a:solidFill>
                  <a:srgbClr val="FF0000"/>
                </a:solidFill>
              </a:rPr>
              <a:t>Antiferrimagnéticos</a:t>
            </a:r>
            <a:r>
              <a:rPr lang="pt-BR" dirty="0">
                <a:solidFill>
                  <a:srgbClr val="FF0000"/>
                </a:solidFill>
              </a:rPr>
              <a:t>:</a:t>
            </a:r>
          </a:p>
          <a:p>
            <a:pPr marL="0" indent="0">
              <a:buNone/>
            </a:pPr>
            <a:r>
              <a:rPr lang="pt-BR" dirty="0"/>
              <a:t>Em um campo externo, os íons se alinham no sentido oposto mas com mesma intesidade. O resultado é nenhuma magnetização permanente (Hematita).</a:t>
            </a:r>
          </a:p>
          <a:p>
            <a:pPr marL="358775" indent="-358775"/>
            <a:r>
              <a:rPr lang="pt-BR" u="sng" dirty="0">
                <a:solidFill>
                  <a:srgbClr val="FF0000"/>
                </a:solidFill>
              </a:rPr>
              <a:t>Paramagnéticos</a:t>
            </a:r>
            <a:r>
              <a:rPr lang="pt-BR" dirty="0">
                <a:solidFill>
                  <a:srgbClr val="FF0000"/>
                </a:solidFill>
              </a:rPr>
              <a:t>:</a:t>
            </a:r>
          </a:p>
          <a:p>
            <a:pPr marL="0" indent="0">
              <a:buNone/>
            </a:pPr>
            <a:r>
              <a:rPr lang="pt-BR" dirty="0"/>
              <a:t>Campo magnético induzido se alinha ao campo magnético externo.</a:t>
            </a:r>
          </a:p>
          <a:p>
            <a:pPr marL="0" indent="0">
              <a:buNone/>
            </a:pPr>
            <a:r>
              <a:rPr lang="pt-BR" u="sng" dirty="0">
                <a:solidFill>
                  <a:srgbClr val="FF0000"/>
                </a:solidFill>
              </a:rPr>
              <a:t>Diamagnéticos</a:t>
            </a:r>
            <a:r>
              <a:rPr lang="pt-BR" dirty="0">
                <a:solidFill>
                  <a:srgbClr val="FF0000"/>
                </a:solidFill>
              </a:rPr>
              <a:t>:</a:t>
            </a:r>
          </a:p>
          <a:p>
            <a:pPr marL="0" indent="0">
              <a:buNone/>
            </a:pPr>
            <a:r>
              <a:rPr lang="pt-BR" dirty="0"/>
              <a:t>Campo magnético induzido se opõe ao campo magnético externo.</a:t>
            </a:r>
          </a:p>
          <a:p>
            <a:pPr>
              <a:buNone/>
            </a:pPr>
            <a:endParaRPr lang="pt-BR" dirty="0"/>
          </a:p>
        </p:txBody>
      </p:sp>
      <p:pic>
        <p:nvPicPr>
          <p:cNvPr id="4099" name="Picture 3"/>
          <p:cNvPicPr>
            <a:picLocks noChangeAspect="1" noChangeArrowheads="1"/>
          </p:cNvPicPr>
          <p:nvPr/>
        </p:nvPicPr>
        <p:blipFill>
          <a:blip r:embed="rId2" cstate="print"/>
          <a:srcRect/>
          <a:stretch>
            <a:fillRect/>
          </a:stretch>
        </p:blipFill>
        <p:spPr bwMode="auto">
          <a:xfrm>
            <a:off x="267798" y="1502053"/>
            <a:ext cx="4949110" cy="4408552"/>
          </a:xfrm>
          <a:prstGeom prst="rect">
            <a:avLst/>
          </a:prstGeom>
          <a:noFill/>
          <a:ln w="9525">
            <a:noFill/>
            <a:miter lim="800000"/>
            <a:headEnd/>
            <a:tailEnd/>
          </a:ln>
        </p:spPr>
      </p:pic>
      <p:sp>
        <p:nvSpPr>
          <p:cNvPr id="5" name="Retângulo 4">
            <a:extLst>
              <a:ext uri="{FF2B5EF4-FFF2-40B4-BE49-F238E27FC236}">
                <a16:creationId xmlns:a16="http://schemas.microsoft.com/office/drawing/2014/main" id="{9A2E1E16-2521-4B48-90DB-9A0AC472DF7B}"/>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pic>
        <p:nvPicPr>
          <p:cNvPr id="1026" name="Picture 2"/>
          <p:cNvPicPr>
            <a:picLocks noChangeAspect="1" noChangeArrowheads="1"/>
          </p:cNvPicPr>
          <p:nvPr/>
        </p:nvPicPr>
        <p:blipFill>
          <a:blip r:embed="rId3" cstate="print"/>
          <a:srcRect/>
          <a:stretch>
            <a:fillRect/>
          </a:stretch>
        </p:blipFill>
        <p:spPr bwMode="auto">
          <a:xfrm>
            <a:off x="220663" y="1141095"/>
            <a:ext cx="8683168" cy="3518535"/>
          </a:xfrm>
          <a:prstGeom prst="rect">
            <a:avLst/>
          </a:prstGeom>
          <a:noFill/>
          <a:ln w="9525">
            <a:noFill/>
            <a:miter lim="800000"/>
            <a:headEnd/>
            <a:tailEnd/>
          </a:ln>
          <a:effectLst/>
        </p:spPr>
      </p:pic>
      <p:graphicFrame>
        <p:nvGraphicFramePr>
          <p:cNvPr id="7" name="Objeto 6"/>
          <p:cNvGraphicFramePr>
            <a:graphicFrameLocks noChangeAspect="1"/>
          </p:cNvGraphicFramePr>
          <p:nvPr/>
        </p:nvGraphicFramePr>
        <p:xfrm>
          <a:off x="3554413" y="5595303"/>
          <a:ext cx="2033587" cy="546100"/>
        </p:xfrm>
        <a:graphic>
          <a:graphicData uri="http://schemas.openxmlformats.org/presentationml/2006/ole">
            <mc:AlternateContent xmlns:mc="http://schemas.openxmlformats.org/markup-compatibility/2006">
              <mc:Choice xmlns:v="urn:schemas-microsoft-com:vml" Requires="v">
                <p:oleObj spid="_x0000_s1046" name="Equação" r:id="rId4" imgW="850680" imgH="228600" progId="Equation.3">
                  <p:embed/>
                </p:oleObj>
              </mc:Choice>
              <mc:Fallback>
                <p:oleObj name="Equação" r:id="rId4" imgW="850680" imgH="2286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4413" y="5595303"/>
                        <a:ext cx="2033587"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aixaDeTexto 7"/>
          <p:cNvSpPr txBox="1"/>
          <p:nvPr/>
        </p:nvSpPr>
        <p:spPr>
          <a:xfrm>
            <a:off x="1845834" y="4739640"/>
            <a:ext cx="5439310" cy="707886"/>
          </a:xfrm>
          <a:prstGeom prst="rect">
            <a:avLst/>
          </a:prstGeom>
          <a:noFill/>
        </p:spPr>
        <p:txBody>
          <a:bodyPr wrap="none" rtlCol="0">
            <a:spAutoFit/>
          </a:bodyPr>
          <a:lstStyle/>
          <a:p>
            <a:pPr algn="ctr"/>
            <a:r>
              <a:rPr lang="pt-BR" sz="2000" dirty="0">
                <a:solidFill>
                  <a:srgbClr val="FF0000"/>
                </a:solidFill>
              </a:rPr>
              <a:t>Relação entre permeabilidade magnética e </a:t>
            </a:r>
          </a:p>
          <a:p>
            <a:pPr algn="ctr"/>
            <a:r>
              <a:rPr lang="pt-BR" sz="2000" dirty="0">
                <a:solidFill>
                  <a:srgbClr val="FF0000"/>
                </a:solidFill>
              </a:rPr>
              <a:t>susceptibilidade magnética</a:t>
            </a:r>
          </a:p>
        </p:txBody>
      </p:sp>
      <p:sp>
        <p:nvSpPr>
          <p:cNvPr id="6" name="Retângulo 5">
            <a:extLst>
              <a:ext uri="{FF2B5EF4-FFF2-40B4-BE49-F238E27FC236}">
                <a16:creationId xmlns:a16="http://schemas.microsoft.com/office/drawing/2014/main" id="{BA3A096B-D343-4BAC-9384-D262A4E03FA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t>Magnetômetros</a:t>
            </a:r>
            <a:endParaRPr lang="pt-BR"/>
          </a:p>
        </p:txBody>
      </p:sp>
      <p:sp>
        <p:nvSpPr>
          <p:cNvPr id="4099" name="Content Placeholder 2"/>
          <p:cNvSpPr>
            <a:spLocks noGrp="1"/>
          </p:cNvSpPr>
          <p:nvPr>
            <p:ph idx="1"/>
          </p:nvPr>
        </p:nvSpPr>
        <p:spPr bwMode="auto">
          <a:xfrm>
            <a:off x="357188" y="1616075"/>
            <a:ext cx="8415337" cy="4194175"/>
          </a:xfr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pt-BR" sz="2400" dirty="0"/>
              <a:t>Equipamentos utilizados para medir a intensidade, a direção e o sentido do campo magnético. São utilizados em diversos estudos geológicos e geofísicos em muitas vertentes.</a:t>
            </a:r>
          </a:p>
          <a:p>
            <a:pPr marL="0" indent="0">
              <a:buFontTx/>
              <a:buNone/>
            </a:pPr>
            <a:endParaRPr lang="pt-BR" sz="1000" dirty="0"/>
          </a:p>
          <a:p>
            <a:pPr marL="0" indent="0">
              <a:buFontTx/>
              <a:buNone/>
            </a:pPr>
            <a:r>
              <a:rPr lang="pt-BR" sz="2400" u="sng" dirty="0"/>
              <a:t>Os tipos mais comuns são:</a:t>
            </a:r>
          </a:p>
          <a:p>
            <a:pPr marL="0" indent="0"/>
            <a:r>
              <a:rPr lang="pt-BR" sz="2400" dirty="0"/>
              <a:t>  Precessão de Prótons</a:t>
            </a:r>
          </a:p>
          <a:p>
            <a:pPr marL="0" indent="0"/>
            <a:r>
              <a:rPr lang="pt-BR" sz="2400" dirty="0"/>
              <a:t>  </a:t>
            </a:r>
            <a:r>
              <a:rPr lang="pt-BR" sz="2400" dirty="0" err="1"/>
              <a:t>Fluxgate</a:t>
            </a:r>
            <a:endParaRPr lang="pt-BR" sz="2400" dirty="0"/>
          </a:p>
          <a:p>
            <a:pPr marL="0" indent="0"/>
            <a:r>
              <a:rPr lang="pt-BR" sz="2400" dirty="0"/>
              <a:t>  Óticos</a:t>
            </a:r>
          </a:p>
          <a:p>
            <a:pPr marL="0" indent="0"/>
            <a:r>
              <a:rPr lang="pt-BR" sz="2400" dirty="0"/>
              <a:t>  Outros (SQUID, bobinas, ...)</a:t>
            </a:r>
          </a:p>
        </p:txBody>
      </p:sp>
      <p:sp>
        <p:nvSpPr>
          <p:cNvPr id="4" name="Retângulo 3">
            <a:extLst>
              <a:ext uri="{FF2B5EF4-FFF2-40B4-BE49-F238E27FC236}">
                <a16:creationId xmlns:a16="http://schemas.microsoft.com/office/drawing/2014/main" id="{FFC7A3F7-9054-41BC-96B0-92CD9A8F8AD5}"/>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t>Magnetômetros</a:t>
            </a:r>
            <a:endParaRPr lang="pt-BR"/>
          </a:p>
        </p:txBody>
      </p:sp>
      <p:sp>
        <p:nvSpPr>
          <p:cNvPr id="6147" name="Content Placeholder 2"/>
          <p:cNvSpPr>
            <a:spLocks noGrp="1"/>
          </p:cNvSpPr>
          <p:nvPr>
            <p:ph idx="1"/>
          </p:nvPr>
        </p:nvSpPr>
        <p:spPr bwMode="auto">
          <a:xfrm>
            <a:off x="357188" y="1616075"/>
            <a:ext cx="8415337" cy="4194175"/>
          </a:xfr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pt-BR" sz="2400" dirty="0"/>
              <a:t>Equipamentos utilizados para medir a intensidade, a direção e o sentido do campo magnético. São utilizados em diversos estudos geológicos e geofísicos em muitas vertentes.</a:t>
            </a:r>
          </a:p>
          <a:p>
            <a:pPr marL="0" indent="0">
              <a:buFontTx/>
              <a:buNone/>
            </a:pPr>
            <a:endParaRPr lang="pt-BR" sz="1000" dirty="0"/>
          </a:p>
          <a:p>
            <a:pPr marL="0" indent="0">
              <a:buFontTx/>
              <a:buNone/>
            </a:pPr>
            <a:r>
              <a:rPr lang="pt-BR" sz="2400" u="sng" dirty="0"/>
              <a:t>Os tipos mais comuns são:</a:t>
            </a:r>
          </a:p>
          <a:p>
            <a:pPr marL="0" indent="0"/>
            <a:r>
              <a:rPr lang="pt-BR" sz="2400" dirty="0"/>
              <a:t>  Precessão de Prótons</a:t>
            </a:r>
          </a:p>
          <a:p>
            <a:pPr marL="0" indent="0"/>
            <a:r>
              <a:rPr lang="pt-BR" sz="2400" dirty="0"/>
              <a:t>  </a:t>
            </a:r>
            <a:r>
              <a:rPr lang="pt-BR" sz="2400" dirty="0" err="1"/>
              <a:t>Fluxgate</a:t>
            </a:r>
            <a:endParaRPr lang="pt-BR" sz="2400" dirty="0"/>
          </a:p>
          <a:p>
            <a:pPr marL="0" indent="0"/>
            <a:r>
              <a:rPr lang="pt-BR" sz="2400" dirty="0"/>
              <a:t>  Óticos</a:t>
            </a:r>
          </a:p>
        </p:txBody>
      </p:sp>
      <p:sp>
        <p:nvSpPr>
          <p:cNvPr id="6148" name="TextBox 3"/>
          <p:cNvSpPr txBox="1">
            <a:spLocks noChangeArrowheads="1"/>
          </p:cNvSpPr>
          <p:nvPr/>
        </p:nvSpPr>
        <p:spPr bwMode="auto">
          <a:xfrm>
            <a:off x="4570413" y="2984500"/>
            <a:ext cx="3656012" cy="1754188"/>
          </a:xfrm>
          <a:prstGeom prst="rect">
            <a:avLst/>
          </a:prstGeom>
          <a:noFill/>
          <a:ln w="9525">
            <a:noFill/>
            <a:miter lim="800000"/>
            <a:headEnd/>
            <a:tailEnd/>
          </a:ln>
        </p:spPr>
        <p:txBody>
          <a:bodyPr wrap="none">
            <a:spAutoFit/>
          </a:bodyPr>
          <a:lstStyle/>
          <a:p>
            <a:r>
              <a:rPr lang="pt-BR" sz="2400" b="0" u="sng" dirty="0">
                <a:solidFill>
                  <a:srgbClr val="FF0000"/>
                </a:solidFill>
                <a:latin typeface="Calibri" pitchFamily="34" charset="0"/>
              </a:rPr>
              <a:t>Os métodos de medida são:</a:t>
            </a:r>
          </a:p>
          <a:p>
            <a:endParaRPr lang="pt-BR" sz="600" b="0" dirty="0">
              <a:solidFill>
                <a:srgbClr val="FF0000"/>
              </a:solidFill>
              <a:latin typeface="Calibri" pitchFamily="34" charset="0"/>
            </a:endParaRPr>
          </a:p>
          <a:p>
            <a:pPr>
              <a:buClr>
                <a:srgbClr val="0000FF"/>
              </a:buClr>
              <a:buFont typeface="Arial" pitchFamily="34" charset="0"/>
              <a:buChar char="•"/>
            </a:pPr>
            <a:r>
              <a:rPr lang="pt-BR" sz="2000" b="0" dirty="0">
                <a:solidFill>
                  <a:srgbClr val="FF0000"/>
                </a:solidFill>
                <a:latin typeface="Calibri" pitchFamily="34" charset="0"/>
              </a:rPr>
              <a:t>  </a:t>
            </a:r>
            <a:r>
              <a:rPr lang="pt-BR" sz="2400" b="0" dirty="0">
                <a:solidFill>
                  <a:srgbClr val="FF0000"/>
                </a:solidFill>
                <a:latin typeface="Calibri" pitchFamily="34" charset="0"/>
              </a:rPr>
              <a:t>Terrestre</a:t>
            </a:r>
          </a:p>
          <a:p>
            <a:pPr>
              <a:buClr>
                <a:srgbClr val="0000FF"/>
              </a:buClr>
              <a:buFont typeface="Arial" pitchFamily="34" charset="0"/>
              <a:buChar char="•"/>
            </a:pPr>
            <a:endParaRPr lang="pt-BR" sz="300" b="0" dirty="0">
              <a:solidFill>
                <a:srgbClr val="FF0000"/>
              </a:solidFill>
              <a:latin typeface="Calibri" pitchFamily="34" charset="0"/>
            </a:endParaRPr>
          </a:p>
          <a:p>
            <a:pPr>
              <a:buClr>
                <a:srgbClr val="0000FF"/>
              </a:buClr>
              <a:buFont typeface="Arial" pitchFamily="34" charset="0"/>
              <a:buChar char="•"/>
            </a:pPr>
            <a:r>
              <a:rPr lang="pt-BR" sz="2000" b="0" dirty="0">
                <a:solidFill>
                  <a:srgbClr val="FF0000"/>
                </a:solidFill>
                <a:latin typeface="Calibri" pitchFamily="34" charset="0"/>
              </a:rPr>
              <a:t>  </a:t>
            </a:r>
            <a:r>
              <a:rPr lang="pt-BR" sz="2400" b="0" dirty="0">
                <a:solidFill>
                  <a:srgbClr val="FF0000"/>
                </a:solidFill>
                <a:latin typeface="Calibri" pitchFamily="34" charset="0"/>
              </a:rPr>
              <a:t>Aéreo</a:t>
            </a:r>
          </a:p>
          <a:p>
            <a:pPr>
              <a:buClr>
                <a:srgbClr val="0000FF"/>
              </a:buClr>
              <a:buFont typeface="Arial" pitchFamily="34" charset="0"/>
              <a:buChar char="•"/>
            </a:pPr>
            <a:endParaRPr lang="pt-BR" sz="300" b="0" dirty="0">
              <a:solidFill>
                <a:srgbClr val="FF0000"/>
              </a:solidFill>
              <a:latin typeface="Calibri" pitchFamily="34" charset="0"/>
            </a:endParaRPr>
          </a:p>
          <a:p>
            <a:pPr>
              <a:buClr>
                <a:srgbClr val="0000FF"/>
              </a:buClr>
              <a:buFont typeface="Arial" pitchFamily="34" charset="0"/>
              <a:buChar char="•"/>
            </a:pPr>
            <a:r>
              <a:rPr lang="pt-BR" sz="2000" b="0" dirty="0">
                <a:solidFill>
                  <a:srgbClr val="FF0000"/>
                </a:solidFill>
                <a:latin typeface="Calibri" pitchFamily="34" charset="0"/>
              </a:rPr>
              <a:t>  </a:t>
            </a:r>
            <a:r>
              <a:rPr lang="pt-BR" sz="2400" b="0" dirty="0">
                <a:solidFill>
                  <a:srgbClr val="FF0000"/>
                </a:solidFill>
                <a:latin typeface="Calibri" pitchFamily="34" charset="0"/>
              </a:rPr>
              <a:t>Marinho</a:t>
            </a:r>
          </a:p>
        </p:txBody>
      </p:sp>
      <p:sp>
        <p:nvSpPr>
          <p:cNvPr id="5" name="Retângulo 4">
            <a:extLst>
              <a:ext uri="{FF2B5EF4-FFF2-40B4-BE49-F238E27FC236}">
                <a16:creationId xmlns:a16="http://schemas.microsoft.com/office/drawing/2014/main" id="{0A14FB1A-938B-4C2B-A2CF-9E5D0BE88161}"/>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pt-BR"/>
              <a:t>Magnetômetros</a:t>
            </a:r>
          </a:p>
        </p:txBody>
      </p:sp>
      <p:pic>
        <p:nvPicPr>
          <p:cNvPr id="5123" name="Picture 4" descr="http://www.mecanicaindustrial.com.br/images/conteudos/magnetometro-de-protons.jpg"/>
          <p:cNvPicPr>
            <a:picLocks noChangeAspect="1" noChangeArrowheads="1"/>
          </p:cNvPicPr>
          <p:nvPr/>
        </p:nvPicPr>
        <p:blipFill>
          <a:blip r:embed="rId2" cstate="print"/>
          <a:srcRect/>
          <a:stretch>
            <a:fillRect/>
          </a:stretch>
        </p:blipFill>
        <p:spPr bwMode="auto">
          <a:xfrm>
            <a:off x="0" y="1035050"/>
            <a:ext cx="3176588" cy="3176588"/>
          </a:xfrm>
          <a:prstGeom prst="rect">
            <a:avLst/>
          </a:prstGeom>
          <a:noFill/>
          <a:ln w="9525">
            <a:noFill/>
            <a:miter lim="800000"/>
            <a:headEnd/>
            <a:tailEnd/>
          </a:ln>
        </p:spPr>
      </p:pic>
      <p:pic>
        <p:nvPicPr>
          <p:cNvPr id="5124" name="Picture 2" descr="http://metal-detector-blog.com/www/pages/products/underwater/magnetometer/jwf_proton4/jwf_proton4_deepdivewing.gif"/>
          <p:cNvPicPr>
            <a:picLocks noChangeAspect="1" noChangeArrowheads="1"/>
          </p:cNvPicPr>
          <p:nvPr/>
        </p:nvPicPr>
        <p:blipFill>
          <a:blip r:embed="rId3" cstate="print"/>
          <a:srcRect/>
          <a:stretch>
            <a:fillRect/>
          </a:stretch>
        </p:blipFill>
        <p:spPr bwMode="auto">
          <a:xfrm>
            <a:off x="3386138" y="1208088"/>
            <a:ext cx="2382837" cy="4181475"/>
          </a:xfrm>
          <a:prstGeom prst="rect">
            <a:avLst/>
          </a:prstGeom>
          <a:noFill/>
          <a:ln w="9525">
            <a:noFill/>
            <a:miter lim="800000"/>
            <a:headEnd/>
            <a:tailEnd/>
          </a:ln>
        </p:spPr>
      </p:pic>
      <p:pic>
        <p:nvPicPr>
          <p:cNvPr id="5125" name="Picture 6" descr="http://www.scintrexltd.com/dat/content/image/ENVICS%20web.jpg"/>
          <p:cNvPicPr>
            <a:picLocks noChangeAspect="1" noChangeArrowheads="1"/>
          </p:cNvPicPr>
          <p:nvPr/>
        </p:nvPicPr>
        <p:blipFill>
          <a:blip r:embed="rId4" cstate="print"/>
          <a:srcRect/>
          <a:stretch>
            <a:fillRect/>
          </a:stretch>
        </p:blipFill>
        <p:spPr bwMode="auto">
          <a:xfrm>
            <a:off x="6510338" y="169863"/>
            <a:ext cx="2633662" cy="3511550"/>
          </a:xfrm>
          <a:prstGeom prst="rect">
            <a:avLst/>
          </a:prstGeom>
          <a:noFill/>
          <a:ln w="9525">
            <a:noFill/>
            <a:miter lim="800000"/>
            <a:headEnd/>
            <a:tailEnd/>
          </a:ln>
        </p:spPr>
      </p:pic>
      <p:pic>
        <p:nvPicPr>
          <p:cNvPr id="5126" name="Picture 2" descr="http://www.carisma.ca/thumbs/3/2312c072f83e15c42fb4a5f14505dedd.jpg"/>
          <p:cNvPicPr>
            <a:picLocks noChangeAspect="1" noChangeArrowheads="1"/>
          </p:cNvPicPr>
          <p:nvPr/>
        </p:nvPicPr>
        <p:blipFill>
          <a:blip r:embed="rId5" cstate="print"/>
          <a:srcRect/>
          <a:stretch>
            <a:fillRect/>
          </a:stretch>
        </p:blipFill>
        <p:spPr bwMode="auto">
          <a:xfrm>
            <a:off x="0" y="4329113"/>
            <a:ext cx="3182938" cy="1789112"/>
          </a:xfrm>
          <a:prstGeom prst="rect">
            <a:avLst/>
          </a:prstGeom>
          <a:noFill/>
          <a:ln w="9525">
            <a:noFill/>
            <a:miter lim="800000"/>
            <a:headEnd/>
            <a:tailEnd/>
          </a:ln>
        </p:spPr>
      </p:pic>
      <p:pic>
        <p:nvPicPr>
          <p:cNvPr id="5127" name="Picture 4" descr="Observatório Nacional desenvolve magnetômetro para detectar minerais"/>
          <p:cNvPicPr>
            <a:picLocks noChangeAspect="1" noChangeArrowheads="1"/>
          </p:cNvPicPr>
          <p:nvPr/>
        </p:nvPicPr>
        <p:blipFill>
          <a:blip r:embed="rId6" cstate="print"/>
          <a:srcRect/>
          <a:stretch>
            <a:fillRect/>
          </a:stretch>
        </p:blipFill>
        <p:spPr bwMode="auto">
          <a:xfrm>
            <a:off x="5988050" y="3765550"/>
            <a:ext cx="3155950" cy="2324100"/>
          </a:xfrm>
          <a:prstGeom prst="rect">
            <a:avLst/>
          </a:prstGeom>
          <a:noFill/>
          <a:ln w="9525">
            <a:noFill/>
            <a:miter lim="800000"/>
            <a:headEnd/>
            <a:tailEnd/>
          </a:ln>
        </p:spPr>
      </p:pic>
      <p:sp>
        <p:nvSpPr>
          <p:cNvPr id="5128" name="TextBox 8"/>
          <p:cNvSpPr txBox="1">
            <a:spLocks noChangeArrowheads="1"/>
          </p:cNvSpPr>
          <p:nvPr/>
        </p:nvSpPr>
        <p:spPr bwMode="auto">
          <a:xfrm>
            <a:off x="2451100" y="5656263"/>
            <a:ext cx="620713" cy="369887"/>
          </a:xfrm>
          <a:prstGeom prst="rect">
            <a:avLst/>
          </a:prstGeom>
          <a:noFill/>
          <a:ln w="9525">
            <a:noFill/>
            <a:miter lim="800000"/>
            <a:headEnd/>
            <a:tailEnd/>
          </a:ln>
        </p:spPr>
        <p:txBody>
          <a:bodyPr wrap="none">
            <a:spAutoFit/>
          </a:bodyPr>
          <a:lstStyle/>
          <a:p>
            <a:r>
              <a:rPr lang="pt-BR">
                <a:solidFill>
                  <a:srgbClr val="FF0000"/>
                </a:solidFill>
              </a:rPr>
              <a:t>Coil</a:t>
            </a:r>
          </a:p>
        </p:txBody>
      </p:sp>
      <p:sp>
        <p:nvSpPr>
          <p:cNvPr id="5129" name="TextBox 9"/>
          <p:cNvSpPr txBox="1">
            <a:spLocks noChangeArrowheads="1"/>
          </p:cNvSpPr>
          <p:nvPr/>
        </p:nvSpPr>
        <p:spPr bwMode="auto">
          <a:xfrm>
            <a:off x="2092325" y="3817938"/>
            <a:ext cx="1056700" cy="369332"/>
          </a:xfrm>
          <a:prstGeom prst="rect">
            <a:avLst/>
          </a:prstGeom>
          <a:noFill/>
          <a:ln w="9525">
            <a:noFill/>
            <a:miter lim="800000"/>
            <a:headEnd/>
            <a:tailEnd/>
          </a:ln>
        </p:spPr>
        <p:txBody>
          <a:bodyPr wrap="none">
            <a:spAutoFit/>
          </a:bodyPr>
          <a:lstStyle/>
          <a:p>
            <a:r>
              <a:rPr lang="pt-BR" dirty="0">
                <a:solidFill>
                  <a:srgbClr val="FF0000"/>
                </a:solidFill>
              </a:rPr>
              <a:t>Prótons</a:t>
            </a:r>
          </a:p>
        </p:txBody>
      </p:sp>
      <p:sp>
        <p:nvSpPr>
          <p:cNvPr id="5130" name="TextBox 11"/>
          <p:cNvSpPr txBox="1">
            <a:spLocks noChangeArrowheads="1"/>
          </p:cNvSpPr>
          <p:nvPr/>
        </p:nvSpPr>
        <p:spPr bwMode="auto">
          <a:xfrm>
            <a:off x="5976938" y="5759450"/>
            <a:ext cx="1133475" cy="369888"/>
          </a:xfrm>
          <a:prstGeom prst="rect">
            <a:avLst/>
          </a:prstGeom>
          <a:noFill/>
          <a:ln w="9525">
            <a:noFill/>
            <a:miter lim="800000"/>
            <a:headEnd/>
            <a:tailEnd/>
          </a:ln>
        </p:spPr>
        <p:txBody>
          <a:bodyPr wrap="none">
            <a:spAutoFit/>
          </a:bodyPr>
          <a:lstStyle/>
          <a:p>
            <a:r>
              <a:rPr lang="pt-BR">
                <a:solidFill>
                  <a:srgbClr val="FF0000"/>
                </a:solidFill>
              </a:rPr>
              <a:t>Fluxgate</a:t>
            </a:r>
          </a:p>
        </p:txBody>
      </p:sp>
      <p:sp>
        <p:nvSpPr>
          <p:cNvPr id="5131" name="TextBox 12"/>
          <p:cNvSpPr txBox="1">
            <a:spLocks noChangeArrowheads="1"/>
          </p:cNvSpPr>
          <p:nvPr/>
        </p:nvSpPr>
        <p:spPr bwMode="auto">
          <a:xfrm>
            <a:off x="6523038" y="3336925"/>
            <a:ext cx="1133475" cy="369888"/>
          </a:xfrm>
          <a:prstGeom prst="rect">
            <a:avLst/>
          </a:prstGeom>
          <a:noFill/>
          <a:ln w="9525">
            <a:noFill/>
            <a:miter lim="800000"/>
            <a:headEnd/>
            <a:tailEnd/>
          </a:ln>
        </p:spPr>
        <p:txBody>
          <a:bodyPr wrap="none">
            <a:spAutoFit/>
          </a:bodyPr>
          <a:lstStyle/>
          <a:p>
            <a:r>
              <a:rPr lang="pt-BR">
                <a:solidFill>
                  <a:srgbClr val="FF0000"/>
                </a:solidFill>
              </a:rPr>
              <a:t>Fluxgate</a:t>
            </a:r>
          </a:p>
        </p:txBody>
      </p:sp>
      <p:sp>
        <p:nvSpPr>
          <p:cNvPr id="5132" name="TextBox 13"/>
          <p:cNvSpPr txBox="1">
            <a:spLocks noChangeArrowheads="1"/>
          </p:cNvSpPr>
          <p:nvPr/>
        </p:nvSpPr>
        <p:spPr bwMode="auto">
          <a:xfrm>
            <a:off x="4041775" y="5364163"/>
            <a:ext cx="1056700" cy="369332"/>
          </a:xfrm>
          <a:prstGeom prst="rect">
            <a:avLst/>
          </a:prstGeom>
          <a:noFill/>
          <a:ln w="9525">
            <a:noFill/>
            <a:miter lim="800000"/>
            <a:headEnd/>
            <a:tailEnd/>
          </a:ln>
        </p:spPr>
        <p:txBody>
          <a:bodyPr wrap="none">
            <a:spAutoFit/>
          </a:bodyPr>
          <a:lstStyle/>
          <a:p>
            <a:r>
              <a:rPr lang="pt-BR" dirty="0">
                <a:solidFill>
                  <a:srgbClr val="FF0000"/>
                </a:solidFill>
              </a:rPr>
              <a:t>Prótons</a:t>
            </a:r>
          </a:p>
        </p:txBody>
      </p:sp>
      <p:sp>
        <p:nvSpPr>
          <p:cNvPr id="13" name="Retângulo 12">
            <a:extLst>
              <a:ext uri="{FF2B5EF4-FFF2-40B4-BE49-F238E27FC236}">
                <a16:creationId xmlns:a16="http://schemas.microsoft.com/office/drawing/2014/main" id="{435E4867-7BAC-4AF6-B1F5-91D941CC79E2}"/>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pt-BR"/>
              <a:t>Aquisição de dados </a:t>
            </a:r>
            <a:r>
              <a:rPr lang="pt-BR" sz="2000">
                <a:solidFill>
                  <a:srgbClr val="FF0000"/>
                </a:solidFill>
              </a:rPr>
              <a:t>(Aéreo)</a:t>
            </a:r>
          </a:p>
        </p:txBody>
      </p:sp>
      <p:pic>
        <p:nvPicPr>
          <p:cNvPr id="7171" name="Picture 2" descr="http://www.geoexplo.com/flight_plan.gif"/>
          <p:cNvPicPr>
            <a:picLocks noChangeAspect="1" noChangeArrowheads="1"/>
          </p:cNvPicPr>
          <p:nvPr/>
        </p:nvPicPr>
        <p:blipFill>
          <a:blip r:embed="rId2" cstate="print"/>
          <a:srcRect/>
          <a:stretch>
            <a:fillRect/>
          </a:stretch>
        </p:blipFill>
        <p:spPr bwMode="auto">
          <a:xfrm>
            <a:off x="220663" y="1082675"/>
            <a:ext cx="3475037" cy="3467100"/>
          </a:xfrm>
          <a:prstGeom prst="rect">
            <a:avLst/>
          </a:prstGeom>
          <a:noFill/>
          <a:ln w="9525">
            <a:noFill/>
            <a:miter lim="800000"/>
            <a:headEnd/>
            <a:tailEnd/>
          </a:ln>
        </p:spPr>
      </p:pic>
      <p:pic>
        <p:nvPicPr>
          <p:cNvPr id="7172" name="Picture 4" descr="http://www.thomsonaviation.com.au/uploads/28381/ufiles/noreghelistinger_copy.jpg"/>
          <p:cNvPicPr>
            <a:picLocks noChangeAspect="1" noChangeArrowheads="1"/>
          </p:cNvPicPr>
          <p:nvPr/>
        </p:nvPicPr>
        <p:blipFill>
          <a:blip r:embed="rId3" cstate="print"/>
          <a:srcRect/>
          <a:stretch>
            <a:fillRect/>
          </a:stretch>
        </p:blipFill>
        <p:spPr bwMode="auto">
          <a:xfrm>
            <a:off x="3952875" y="4238625"/>
            <a:ext cx="5191125" cy="2619375"/>
          </a:xfrm>
          <a:prstGeom prst="rect">
            <a:avLst/>
          </a:prstGeom>
          <a:noFill/>
          <a:ln w="9525">
            <a:noFill/>
            <a:miter lim="800000"/>
            <a:headEnd/>
            <a:tailEnd/>
          </a:ln>
        </p:spPr>
      </p:pic>
      <p:pic>
        <p:nvPicPr>
          <p:cNvPr id="7173" name="Picture 6" descr="http://i.stack.imgur.com/eOR2P.png"/>
          <p:cNvPicPr>
            <a:picLocks noChangeAspect="1" noChangeArrowheads="1"/>
          </p:cNvPicPr>
          <p:nvPr/>
        </p:nvPicPr>
        <p:blipFill>
          <a:blip r:embed="rId4" cstate="print"/>
          <a:srcRect/>
          <a:stretch>
            <a:fillRect/>
          </a:stretch>
        </p:blipFill>
        <p:spPr bwMode="auto">
          <a:xfrm>
            <a:off x="4310063" y="1082675"/>
            <a:ext cx="4833937" cy="3149600"/>
          </a:xfrm>
          <a:prstGeom prst="rect">
            <a:avLst/>
          </a:prstGeom>
          <a:noFill/>
          <a:ln w="9525">
            <a:noFill/>
            <a:miter lim="800000"/>
            <a:headEnd/>
            <a:tailEnd/>
          </a:ln>
        </p:spPr>
      </p:pic>
      <p:pic>
        <p:nvPicPr>
          <p:cNvPr id="7174" name="Picture 8" descr="http://www.kgs.ku.edu/Geophysics/OFR/2000/6/gifs/fig1_sm.gif"/>
          <p:cNvPicPr>
            <a:picLocks noChangeAspect="1" noChangeArrowheads="1"/>
          </p:cNvPicPr>
          <p:nvPr/>
        </p:nvPicPr>
        <p:blipFill>
          <a:blip r:embed="rId5" cstate="print"/>
          <a:srcRect/>
          <a:stretch>
            <a:fillRect/>
          </a:stretch>
        </p:blipFill>
        <p:spPr bwMode="auto">
          <a:xfrm>
            <a:off x="0" y="4241800"/>
            <a:ext cx="3908425" cy="2616200"/>
          </a:xfrm>
          <a:prstGeom prst="rect">
            <a:avLst/>
          </a:prstGeom>
          <a:noFill/>
          <a:ln w="9525">
            <a:noFill/>
            <a:miter lim="800000"/>
            <a:headEnd/>
            <a:tailEnd/>
          </a:ln>
        </p:spPr>
      </p:pic>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a:t>
            </a:r>
          </a:p>
        </p:txBody>
      </p:sp>
      <p:sp>
        <p:nvSpPr>
          <p:cNvPr id="5" name="Rectangle 3"/>
          <p:cNvSpPr txBox="1">
            <a:spLocks noChangeArrowheads="1"/>
          </p:cNvSpPr>
          <p:nvPr/>
        </p:nvSpPr>
        <p:spPr>
          <a:xfrm>
            <a:off x="316548" y="1468755"/>
            <a:ext cx="8507412" cy="3362325"/>
          </a:xfrm>
          <a:prstGeom prst="rect">
            <a:avLst/>
          </a:prstGeom>
        </p:spPr>
        <p:txBody>
          <a:bodyPr/>
          <a:lstStyle/>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Em</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outras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palavras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quando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as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rochas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do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embasamento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estão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perto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superfície</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as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distorções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no campo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magnético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medidas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com um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magnetômetro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são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mais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fortes. </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en-US" sz="10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Quando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as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rochas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do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embasamento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estão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mais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profundas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as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distorções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do campo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magnético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observadas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na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superfície</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serão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mais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fracas. </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en-US" sz="10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geofísico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fazendo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medições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na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área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pode</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estimar</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estrutura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geológica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rocha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do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embasamento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assim</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como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expessura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rocha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sedimentar</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a:t>
            </a:r>
            <a:endParaRPr kumimoji="1" lang="pt-BR" sz="2400" b="0" i="0" u="none" strike="noStrike" kern="0" cap="none" spc="0" normalizeH="0" baseline="0" noProof="0" dirty="0">
              <a:ln>
                <a:noFill/>
              </a:ln>
              <a:solidFill>
                <a:schemeClr val="bg1"/>
              </a:solidFill>
              <a:effectLst/>
              <a:uLnTx/>
              <a:uFillTx/>
              <a:latin typeface="Calibri" pitchFamily="34" charset="0"/>
              <a:ea typeface="+mn-ea"/>
              <a:cs typeface="+mn-cs"/>
            </a:endParaRPr>
          </a:p>
        </p:txBody>
      </p:sp>
      <p:grpSp>
        <p:nvGrpSpPr>
          <p:cNvPr id="7" name="Grupo 6"/>
          <p:cNvGrpSpPr/>
          <p:nvPr/>
        </p:nvGrpSpPr>
        <p:grpSpPr>
          <a:xfrm>
            <a:off x="266065" y="4860925"/>
            <a:ext cx="8588375" cy="1223963"/>
            <a:chOff x="266065" y="4937125"/>
            <a:chExt cx="8588375" cy="1223963"/>
          </a:xfrm>
        </p:grpSpPr>
        <p:sp>
          <p:nvSpPr>
            <p:cNvPr id="4" name="Rectangle 5"/>
            <p:cNvSpPr>
              <a:spLocks noChangeArrowheads="1"/>
            </p:cNvSpPr>
            <p:nvPr/>
          </p:nvSpPr>
          <p:spPr bwMode="auto">
            <a:xfrm>
              <a:off x="266065" y="4937125"/>
              <a:ext cx="8588375" cy="1223963"/>
            </a:xfrm>
            <a:prstGeom prst="rect">
              <a:avLst/>
            </a:prstGeom>
            <a:solidFill>
              <a:srgbClr val="FFCCCC"/>
            </a:solidFill>
            <a:ln w="9525">
              <a:solidFill>
                <a:schemeClr val="tx1"/>
              </a:solidFill>
              <a:miter lim="800000"/>
              <a:headEnd/>
              <a:tailEnd/>
            </a:ln>
          </p:spPr>
          <p:txBody>
            <a:bodyPr wrap="none" anchor="ctr"/>
            <a:lstStyle/>
            <a:p>
              <a:endParaRPr lang="en-US"/>
            </a:p>
          </p:txBody>
        </p:sp>
        <p:sp>
          <p:nvSpPr>
            <p:cNvPr id="6" name="Text Box 4"/>
            <p:cNvSpPr txBox="1">
              <a:spLocks noChangeArrowheads="1"/>
            </p:cNvSpPr>
            <p:nvPr/>
          </p:nvSpPr>
          <p:spPr bwMode="auto">
            <a:xfrm>
              <a:off x="392113" y="5013325"/>
              <a:ext cx="8351837" cy="1015663"/>
            </a:xfrm>
            <a:prstGeom prst="rect">
              <a:avLst/>
            </a:prstGeom>
            <a:noFill/>
            <a:ln w="9525">
              <a:noFill/>
              <a:miter lim="800000"/>
              <a:headEnd/>
              <a:tailEnd/>
            </a:ln>
          </p:spPr>
          <p:txBody>
            <a:bodyPr>
              <a:spAutoFit/>
            </a:bodyPr>
            <a:lstStyle/>
            <a:p>
              <a:pPr algn="ctr">
                <a:spcBef>
                  <a:spcPct val="50000"/>
                </a:spcBef>
              </a:pPr>
              <a:r>
                <a:rPr lang="en-US" sz="2400" dirty="0">
                  <a:solidFill>
                    <a:srgbClr val="FF0000"/>
                  </a:solidFill>
                </a:rPr>
                <a:t>A </a:t>
              </a:r>
              <a:r>
                <a:rPr lang="en-US" sz="2400" dirty="0" err="1">
                  <a:solidFill>
                    <a:srgbClr val="FF0000"/>
                  </a:solidFill>
                </a:rPr>
                <a:t>unidade</a:t>
              </a:r>
              <a:r>
                <a:rPr lang="en-US" sz="2400" dirty="0">
                  <a:solidFill>
                    <a:srgbClr val="FF0000"/>
                  </a:solidFill>
                </a:rPr>
                <a:t> de </a:t>
              </a:r>
              <a:r>
                <a:rPr lang="en-US" sz="2400" dirty="0" err="1">
                  <a:solidFill>
                    <a:srgbClr val="FF0000"/>
                  </a:solidFill>
                </a:rPr>
                <a:t>medida</a:t>
              </a:r>
              <a:r>
                <a:rPr lang="en-US" sz="2400" dirty="0">
                  <a:solidFill>
                    <a:srgbClr val="FF0000"/>
                  </a:solidFill>
                </a:rPr>
                <a:t> é o </a:t>
              </a:r>
              <a:r>
                <a:rPr lang="en-US" sz="2400" i="1" dirty="0">
                  <a:solidFill>
                    <a:srgbClr val="FF0000"/>
                  </a:solidFill>
                </a:rPr>
                <a:t>Tesla</a:t>
              </a:r>
              <a:r>
                <a:rPr lang="en-US" sz="2400" dirty="0">
                  <a:solidFill>
                    <a:srgbClr val="FF0000"/>
                  </a:solidFill>
                </a:rPr>
                <a:t> (T) [volts·s·m</a:t>
              </a:r>
              <a:r>
                <a:rPr lang="en-US" sz="2400" baseline="30000" dirty="0">
                  <a:solidFill>
                    <a:srgbClr val="FF0000"/>
                  </a:solidFill>
                </a:rPr>
                <a:t>-2</a:t>
              </a:r>
              <a:r>
                <a:rPr lang="en-US" sz="2400" dirty="0">
                  <a:solidFill>
                    <a:srgbClr val="FF0000"/>
                  </a:solidFill>
                </a:rPr>
                <a:t>]</a:t>
              </a:r>
            </a:p>
            <a:p>
              <a:pPr algn="ctr">
                <a:spcBef>
                  <a:spcPct val="50000"/>
                </a:spcBef>
              </a:pPr>
              <a:r>
                <a:rPr lang="en-US" sz="2400" dirty="0" err="1">
                  <a:solidFill>
                    <a:srgbClr val="FF0000"/>
                  </a:solidFill>
                </a:rPr>
                <a:t>Em</a:t>
              </a:r>
              <a:r>
                <a:rPr lang="en-US" sz="2400" dirty="0">
                  <a:solidFill>
                    <a:srgbClr val="FF0000"/>
                  </a:solidFill>
                </a:rPr>
                <a:t> </a:t>
              </a:r>
              <a:r>
                <a:rPr lang="en-US" sz="2400" dirty="0" err="1">
                  <a:solidFill>
                    <a:srgbClr val="FF0000"/>
                  </a:solidFill>
                </a:rPr>
                <a:t>magnetometria</a:t>
              </a:r>
              <a:r>
                <a:rPr lang="en-US" sz="2400" dirty="0">
                  <a:solidFill>
                    <a:srgbClr val="FF0000"/>
                  </a:solidFill>
                </a:rPr>
                <a:t> </a:t>
              </a:r>
              <a:r>
                <a:rPr lang="en-US" sz="2400" dirty="0" err="1">
                  <a:solidFill>
                    <a:srgbClr val="FF0000"/>
                  </a:solidFill>
                </a:rPr>
                <a:t>utiliza</a:t>
              </a:r>
              <a:r>
                <a:rPr lang="en-US" sz="2400" dirty="0">
                  <a:solidFill>
                    <a:srgbClr val="FF0000"/>
                  </a:solidFill>
                </a:rPr>
                <a:t>-se o </a:t>
              </a:r>
              <a:r>
                <a:rPr lang="en-US" sz="2400" i="1" dirty="0" err="1">
                  <a:solidFill>
                    <a:srgbClr val="FF0000"/>
                  </a:solidFill>
                </a:rPr>
                <a:t>nanotesla</a:t>
              </a:r>
              <a:r>
                <a:rPr lang="en-US" sz="2400" dirty="0">
                  <a:solidFill>
                    <a:srgbClr val="FF0000"/>
                  </a:solidFill>
                </a:rPr>
                <a:t> (1nT = 10</a:t>
              </a:r>
              <a:r>
                <a:rPr lang="en-US" sz="2400" baseline="30000" dirty="0">
                  <a:solidFill>
                    <a:srgbClr val="FF0000"/>
                  </a:solidFill>
                </a:rPr>
                <a:t>-9</a:t>
              </a:r>
              <a:r>
                <a:rPr lang="en-US" sz="2400" dirty="0">
                  <a:solidFill>
                    <a:srgbClr val="FF0000"/>
                  </a:solidFill>
                </a:rPr>
                <a:t> T)</a:t>
              </a:r>
              <a:endParaRPr lang="pt-BR" sz="2400" dirty="0">
                <a:solidFill>
                  <a:srgbClr val="FF0000"/>
                </a:solidFill>
              </a:endParaRPr>
            </a:p>
          </p:txBody>
        </p:sp>
      </p:grpSp>
      <p:sp>
        <p:nvSpPr>
          <p:cNvPr id="8" name="Retângulo 7">
            <a:extLst>
              <a:ext uri="{FF2B5EF4-FFF2-40B4-BE49-F238E27FC236}">
                <a16:creationId xmlns:a16="http://schemas.microsoft.com/office/drawing/2014/main" id="{6499B39E-C468-4A5B-84DB-9B248F89020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pt-BR"/>
              <a:t>Aquisição de dados </a:t>
            </a:r>
            <a:r>
              <a:rPr lang="pt-BR" sz="2000">
                <a:solidFill>
                  <a:srgbClr val="FF0000"/>
                </a:solidFill>
              </a:rPr>
              <a:t>(Terrestre)</a:t>
            </a:r>
          </a:p>
        </p:txBody>
      </p:sp>
      <p:pic>
        <p:nvPicPr>
          <p:cNvPr id="8195" name="Picture 2" descr="Resultado de imagem para magnetic survey"/>
          <p:cNvPicPr>
            <a:picLocks noChangeAspect="1" noChangeArrowheads="1"/>
          </p:cNvPicPr>
          <p:nvPr/>
        </p:nvPicPr>
        <p:blipFill>
          <a:blip r:embed="rId2" cstate="print"/>
          <a:srcRect/>
          <a:stretch>
            <a:fillRect/>
          </a:stretch>
        </p:blipFill>
        <p:spPr bwMode="auto">
          <a:xfrm>
            <a:off x="5110163" y="1176338"/>
            <a:ext cx="3709987" cy="2468562"/>
          </a:xfrm>
          <a:prstGeom prst="rect">
            <a:avLst/>
          </a:prstGeom>
          <a:noFill/>
          <a:ln w="9525">
            <a:noFill/>
            <a:miter lim="800000"/>
            <a:headEnd/>
            <a:tailEnd/>
          </a:ln>
        </p:spPr>
      </p:pic>
      <p:pic>
        <p:nvPicPr>
          <p:cNvPr id="8196" name="Picture 4" descr="Resultado de imagem para magnetic survey"/>
          <p:cNvPicPr>
            <a:picLocks noChangeAspect="1" noChangeArrowheads="1"/>
          </p:cNvPicPr>
          <p:nvPr/>
        </p:nvPicPr>
        <p:blipFill>
          <a:blip r:embed="rId3" cstate="print"/>
          <a:srcRect/>
          <a:stretch>
            <a:fillRect/>
          </a:stretch>
        </p:blipFill>
        <p:spPr bwMode="auto">
          <a:xfrm>
            <a:off x="2858135" y="4070350"/>
            <a:ext cx="3408363" cy="2000250"/>
          </a:xfrm>
          <a:prstGeom prst="rect">
            <a:avLst/>
          </a:prstGeom>
          <a:noFill/>
          <a:ln w="9525">
            <a:noFill/>
            <a:miter lim="800000"/>
            <a:headEnd/>
            <a:tailEnd/>
          </a:ln>
        </p:spPr>
      </p:pic>
      <p:pic>
        <p:nvPicPr>
          <p:cNvPr id="8197" name="Picture 7"/>
          <p:cNvPicPr>
            <a:picLocks noChangeAspect="1" noChangeArrowheads="1"/>
          </p:cNvPicPr>
          <p:nvPr/>
        </p:nvPicPr>
        <p:blipFill>
          <a:blip r:embed="rId4" cstate="print"/>
          <a:srcRect/>
          <a:stretch>
            <a:fillRect/>
          </a:stretch>
        </p:blipFill>
        <p:spPr bwMode="auto">
          <a:xfrm>
            <a:off x="0" y="1082675"/>
            <a:ext cx="4951413" cy="2968625"/>
          </a:xfrm>
          <a:prstGeom prst="rect">
            <a:avLst/>
          </a:prstGeom>
          <a:noFill/>
          <a:ln w="9525">
            <a:noFill/>
            <a:miter lim="800000"/>
            <a:headEnd/>
            <a:tailEnd/>
          </a:ln>
        </p:spPr>
      </p:pic>
      <p:sp>
        <p:nvSpPr>
          <p:cNvPr id="6" name="Retângulo 5">
            <a:extLst>
              <a:ext uri="{FF2B5EF4-FFF2-40B4-BE49-F238E27FC236}">
                <a16:creationId xmlns:a16="http://schemas.microsoft.com/office/drawing/2014/main" id="{038C03A0-C30D-45E8-A116-53464740FF35}"/>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pt-BR"/>
              <a:t>Aquisição de dados </a:t>
            </a:r>
            <a:r>
              <a:rPr lang="pt-BR" sz="2000">
                <a:solidFill>
                  <a:srgbClr val="FF0000"/>
                </a:solidFill>
              </a:rPr>
              <a:t>(Marinho)</a:t>
            </a:r>
          </a:p>
        </p:txBody>
      </p:sp>
      <p:pic>
        <p:nvPicPr>
          <p:cNvPr id="9219" name="Picture 2" descr="http://ets.wessexarch.co.uk/wp-content/uploads/2011/05/04-MagSurvey.jpg"/>
          <p:cNvPicPr>
            <a:picLocks noChangeAspect="1" noChangeArrowheads="1"/>
          </p:cNvPicPr>
          <p:nvPr/>
        </p:nvPicPr>
        <p:blipFill>
          <a:blip r:embed="rId2" cstate="print"/>
          <a:srcRect/>
          <a:stretch>
            <a:fillRect/>
          </a:stretch>
        </p:blipFill>
        <p:spPr bwMode="auto">
          <a:xfrm>
            <a:off x="0" y="885825"/>
            <a:ext cx="5000625" cy="3451225"/>
          </a:xfrm>
          <a:prstGeom prst="rect">
            <a:avLst/>
          </a:prstGeom>
          <a:noFill/>
          <a:ln w="9525">
            <a:noFill/>
            <a:miter lim="800000"/>
            <a:headEnd/>
            <a:tailEnd/>
          </a:ln>
        </p:spPr>
      </p:pic>
      <p:pic>
        <p:nvPicPr>
          <p:cNvPr id="9220" name="Picture 4" descr="http://www.finninstitute.gr/sites/default/files/albums/kyllene/Fig8_net.jpg"/>
          <p:cNvPicPr>
            <a:picLocks noChangeAspect="1" noChangeArrowheads="1"/>
          </p:cNvPicPr>
          <p:nvPr/>
        </p:nvPicPr>
        <p:blipFill>
          <a:blip r:embed="rId3" cstate="print"/>
          <a:srcRect/>
          <a:stretch>
            <a:fillRect/>
          </a:stretch>
        </p:blipFill>
        <p:spPr bwMode="auto">
          <a:xfrm>
            <a:off x="5232400" y="914400"/>
            <a:ext cx="3911600" cy="5864225"/>
          </a:xfrm>
          <a:prstGeom prst="rect">
            <a:avLst/>
          </a:prstGeom>
          <a:noFill/>
          <a:ln w="9525">
            <a:noFill/>
            <a:miter lim="800000"/>
            <a:headEnd/>
            <a:tailEnd/>
          </a:ln>
        </p:spPr>
      </p:pic>
      <p:pic>
        <p:nvPicPr>
          <p:cNvPr id="9221" name="Picture 6" descr="http://www.geometrics.com/files/images/geometrics-882--b-web.jpg"/>
          <p:cNvPicPr>
            <a:picLocks noChangeAspect="1" noChangeArrowheads="1"/>
          </p:cNvPicPr>
          <p:nvPr/>
        </p:nvPicPr>
        <p:blipFill>
          <a:blip r:embed="rId4" cstate="print"/>
          <a:srcRect/>
          <a:stretch>
            <a:fillRect/>
          </a:stretch>
        </p:blipFill>
        <p:spPr bwMode="auto">
          <a:xfrm>
            <a:off x="676275" y="4371975"/>
            <a:ext cx="3594100" cy="2486025"/>
          </a:xfrm>
          <a:prstGeom prst="rect">
            <a:avLst/>
          </a:prstGeom>
          <a:noFill/>
          <a:ln w="9525">
            <a:noFill/>
            <a:miter lim="800000"/>
            <a:headEnd/>
            <a:tailEnd/>
          </a:ln>
        </p:spPr>
      </p:pic>
      <p:sp>
        <p:nvSpPr>
          <p:cNvPr id="6" name="Retângulo 5">
            <a:extLst>
              <a:ext uri="{FF2B5EF4-FFF2-40B4-BE49-F238E27FC236}">
                <a16:creationId xmlns:a16="http://schemas.microsoft.com/office/drawing/2014/main" id="{12BDF796-CDA5-404A-8476-4566A45ACD63}"/>
              </a:ext>
            </a:extLst>
          </p:cNvPr>
          <p:cNvSpPr/>
          <p:nvPr/>
        </p:nvSpPr>
        <p:spPr bwMode="auto">
          <a:xfrm>
            <a:off x="0" y="6248400"/>
            <a:ext cx="676275"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Anomalias Magnéticas</a:t>
            </a:r>
          </a:p>
        </p:txBody>
      </p:sp>
      <p:sp>
        <p:nvSpPr>
          <p:cNvPr id="3" name="Espaço Reservado para Conteúdo 2"/>
          <p:cNvSpPr>
            <a:spLocks noGrp="1"/>
          </p:cNvSpPr>
          <p:nvPr>
            <p:ph idx="1"/>
          </p:nvPr>
        </p:nvSpPr>
        <p:spPr>
          <a:xfrm>
            <a:off x="358206" y="1459230"/>
            <a:ext cx="8415338" cy="4194175"/>
          </a:xfrm>
        </p:spPr>
        <p:txBody>
          <a:bodyPr/>
          <a:lstStyle/>
          <a:p>
            <a:r>
              <a:rPr lang="pt-BR" sz="2400" dirty="0"/>
              <a:t>A Terra possui um campo magnético (Geomagnético) que funciona como um dipolo magnético orientado na direção norte-sul.</a:t>
            </a:r>
          </a:p>
          <a:p>
            <a:r>
              <a:rPr lang="pt-BR" sz="2400" dirty="0"/>
              <a:t>As anomalias magnéticas causadas pelas rochas são efeitos localizados que se sobrepõem ao campo magnético normal da Terra.</a:t>
            </a:r>
          </a:p>
          <a:p>
            <a:r>
              <a:rPr lang="pt-BR" sz="2400" dirty="0"/>
              <a:t>O campo geomagnético é mais complexo do que o campo gravitacional da Terra, exibindo variações irregulares em orientação, magnitude com a latitude, longitude e o tempo.</a:t>
            </a:r>
          </a:p>
        </p:txBody>
      </p:sp>
      <p:sp>
        <p:nvSpPr>
          <p:cNvPr id="4" name="Retângulo 3">
            <a:extLst>
              <a:ext uri="{FF2B5EF4-FFF2-40B4-BE49-F238E27FC236}">
                <a16:creationId xmlns:a16="http://schemas.microsoft.com/office/drawing/2014/main" id="{AB191CF1-219A-4FB9-83FB-955256C98B81}"/>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Anomalias Magnéticas</a:t>
            </a:r>
          </a:p>
        </p:txBody>
      </p:sp>
      <p:sp>
        <p:nvSpPr>
          <p:cNvPr id="4" name="Espaço Reservado para Conteúdo 3"/>
          <p:cNvSpPr>
            <a:spLocks noGrp="1"/>
          </p:cNvSpPr>
          <p:nvPr>
            <p:ph idx="1"/>
          </p:nvPr>
        </p:nvSpPr>
        <p:spPr/>
        <p:txBody>
          <a:bodyPr/>
          <a:lstStyle/>
          <a:p>
            <a:endParaRPr lang="pt-BR" dirty="0"/>
          </a:p>
        </p:txBody>
      </p:sp>
      <p:pic>
        <p:nvPicPr>
          <p:cNvPr id="6" name="Imagem 5"/>
          <p:cNvPicPr>
            <a:picLocks noChangeAspect="1"/>
          </p:cNvPicPr>
          <p:nvPr/>
        </p:nvPicPr>
        <p:blipFill>
          <a:blip r:embed="rId2"/>
          <a:stretch>
            <a:fillRect/>
          </a:stretch>
        </p:blipFill>
        <p:spPr>
          <a:xfrm>
            <a:off x="988874" y="1510125"/>
            <a:ext cx="7166251" cy="2790000"/>
          </a:xfrm>
          <a:prstGeom prst="rect">
            <a:avLst/>
          </a:prstGeom>
        </p:spPr>
      </p:pic>
      <p:pic>
        <p:nvPicPr>
          <p:cNvPr id="7" name="Imagem 6"/>
          <p:cNvPicPr>
            <a:picLocks noChangeAspect="1"/>
          </p:cNvPicPr>
          <p:nvPr/>
        </p:nvPicPr>
        <p:blipFill>
          <a:blip r:embed="rId3"/>
          <a:stretch>
            <a:fillRect/>
          </a:stretch>
        </p:blipFill>
        <p:spPr>
          <a:xfrm>
            <a:off x="0" y="876825"/>
            <a:ext cx="2976750" cy="675000"/>
          </a:xfrm>
          <a:prstGeom prst="rect">
            <a:avLst/>
          </a:prstGeom>
        </p:spPr>
      </p:pic>
      <p:pic>
        <p:nvPicPr>
          <p:cNvPr id="8" name="Imagem 7"/>
          <p:cNvPicPr>
            <a:picLocks noChangeAspect="1"/>
          </p:cNvPicPr>
          <p:nvPr/>
        </p:nvPicPr>
        <p:blipFill>
          <a:blip r:embed="rId4"/>
          <a:stretch>
            <a:fillRect/>
          </a:stretch>
        </p:blipFill>
        <p:spPr>
          <a:xfrm>
            <a:off x="3604175" y="4236900"/>
            <a:ext cx="1598625" cy="337500"/>
          </a:xfrm>
          <a:prstGeom prst="rect">
            <a:avLst/>
          </a:prstGeom>
          <a:ln>
            <a:solidFill>
              <a:schemeClr val="bg1"/>
            </a:solidFill>
          </a:ln>
        </p:spPr>
      </p:pic>
      <p:pic>
        <p:nvPicPr>
          <p:cNvPr id="9" name="Imagem 8"/>
          <p:cNvPicPr>
            <a:picLocks noChangeAspect="1"/>
          </p:cNvPicPr>
          <p:nvPr/>
        </p:nvPicPr>
        <p:blipFill>
          <a:blip r:embed="rId5"/>
          <a:stretch>
            <a:fillRect/>
          </a:stretch>
        </p:blipFill>
        <p:spPr>
          <a:xfrm>
            <a:off x="5424388" y="4206987"/>
            <a:ext cx="3583125" cy="360000"/>
          </a:xfrm>
          <a:prstGeom prst="rect">
            <a:avLst/>
          </a:prstGeom>
          <a:ln>
            <a:solidFill>
              <a:schemeClr val="bg1"/>
            </a:solidFill>
          </a:ln>
        </p:spPr>
      </p:pic>
      <p:pic>
        <p:nvPicPr>
          <p:cNvPr id="10" name="Imagem 9"/>
          <p:cNvPicPr>
            <a:picLocks noChangeAspect="1"/>
          </p:cNvPicPr>
          <p:nvPr/>
        </p:nvPicPr>
        <p:blipFill>
          <a:blip r:embed="rId6"/>
          <a:stretch>
            <a:fillRect/>
          </a:stretch>
        </p:blipFill>
        <p:spPr>
          <a:xfrm>
            <a:off x="457200" y="5232775"/>
            <a:ext cx="2094750" cy="618750"/>
          </a:xfrm>
          <a:prstGeom prst="rect">
            <a:avLst/>
          </a:prstGeom>
          <a:ln>
            <a:solidFill>
              <a:schemeClr val="bg1"/>
            </a:solidFill>
          </a:ln>
        </p:spPr>
      </p:pic>
      <p:pic>
        <p:nvPicPr>
          <p:cNvPr id="11" name="Imagem 10"/>
          <p:cNvPicPr>
            <a:picLocks noChangeAspect="1"/>
          </p:cNvPicPr>
          <p:nvPr/>
        </p:nvPicPr>
        <p:blipFill>
          <a:blip r:embed="rId7"/>
          <a:stretch>
            <a:fillRect/>
          </a:stretch>
        </p:blipFill>
        <p:spPr>
          <a:xfrm>
            <a:off x="1488375" y="4218237"/>
            <a:ext cx="1433250" cy="348750"/>
          </a:xfrm>
          <a:prstGeom prst="rect">
            <a:avLst/>
          </a:prstGeom>
          <a:ln>
            <a:solidFill>
              <a:schemeClr val="bg1"/>
            </a:solidFill>
          </a:ln>
        </p:spPr>
      </p:pic>
      <p:pic>
        <p:nvPicPr>
          <p:cNvPr id="12" name="Imagem 11"/>
          <p:cNvPicPr>
            <a:picLocks noChangeAspect="1"/>
          </p:cNvPicPr>
          <p:nvPr/>
        </p:nvPicPr>
        <p:blipFill>
          <a:blip r:embed="rId8"/>
          <a:stretch>
            <a:fillRect/>
          </a:stretch>
        </p:blipFill>
        <p:spPr>
          <a:xfrm>
            <a:off x="3272100" y="5407150"/>
            <a:ext cx="2866500" cy="270000"/>
          </a:xfrm>
          <a:prstGeom prst="rect">
            <a:avLst/>
          </a:prstGeom>
          <a:ln>
            <a:solidFill>
              <a:schemeClr val="accent2"/>
            </a:solidFill>
          </a:ln>
        </p:spPr>
      </p:pic>
      <p:sp>
        <p:nvSpPr>
          <p:cNvPr id="13" name="Retângulo 12">
            <a:extLst>
              <a:ext uri="{FF2B5EF4-FFF2-40B4-BE49-F238E27FC236}">
                <a16:creationId xmlns:a16="http://schemas.microsoft.com/office/drawing/2014/main" id="{F74669C8-58F4-4D64-AE80-F57B57C07896}"/>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6514631"/>
      </p:ext>
    </p:extLst>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Anomalias Magnéticas </a:t>
            </a:r>
            <a:r>
              <a:rPr lang="pt-BR" sz="2000" dirty="0">
                <a:solidFill>
                  <a:srgbClr val="FF0000"/>
                </a:solidFill>
              </a:rPr>
              <a:t>(pólo magnético)</a:t>
            </a:r>
          </a:p>
        </p:txBody>
      </p:sp>
      <p:pic>
        <p:nvPicPr>
          <p:cNvPr id="5" name="Picture 2"/>
          <p:cNvPicPr>
            <a:picLocks noChangeAspect="1" noChangeArrowheads="1"/>
          </p:cNvPicPr>
          <p:nvPr/>
        </p:nvPicPr>
        <p:blipFill>
          <a:blip r:embed="rId2"/>
          <a:srcRect/>
          <a:stretch>
            <a:fillRect/>
          </a:stretch>
        </p:blipFill>
        <p:spPr bwMode="auto">
          <a:xfrm>
            <a:off x="684716" y="1102242"/>
            <a:ext cx="4788349" cy="4971275"/>
          </a:xfrm>
          <a:prstGeom prst="rect">
            <a:avLst/>
          </a:prstGeom>
          <a:noFill/>
          <a:ln w="9525">
            <a:noFill/>
            <a:miter lim="800000"/>
            <a:headEnd/>
            <a:tailEnd/>
          </a:ln>
          <a:effectLst/>
        </p:spPr>
      </p:pic>
      <p:pic>
        <p:nvPicPr>
          <p:cNvPr id="3" name="Imagem 2"/>
          <p:cNvPicPr>
            <a:picLocks noChangeAspect="1"/>
          </p:cNvPicPr>
          <p:nvPr/>
        </p:nvPicPr>
        <p:blipFill>
          <a:blip r:embed="rId3"/>
          <a:stretch>
            <a:fillRect/>
          </a:stretch>
        </p:blipFill>
        <p:spPr>
          <a:xfrm>
            <a:off x="7411650" y="1972275"/>
            <a:ext cx="1102500" cy="551250"/>
          </a:xfrm>
          <a:prstGeom prst="rect">
            <a:avLst/>
          </a:prstGeom>
          <a:ln>
            <a:solidFill>
              <a:schemeClr val="bg1"/>
            </a:solidFill>
          </a:ln>
        </p:spPr>
      </p:pic>
      <p:pic>
        <p:nvPicPr>
          <p:cNvPr id="4" name="Imagem 3"/>
          <p:cNvPicPr>
            <a:picLocks noChangeAspect="1"/>
          </p:cNvPicPr>
          <p:nvPr/>
        </p:nvPicPr>
        <p:blipFill>
          <a:blip r:embed="rId4"/>
          <a:stretch>
            <a:fillRect/>
          </a:stretch>
        </p:blipFill>
        <p:spPr>
          <a:xfrm>
            <a:off x="7411650" y="2666400"/>
            <a:ext cx="882000" cy="585000"/>
          </a:xfrm>
          <a:prstGeom prst="rect">
            <a:avLst/>
          </a:prstGeom>
        </p:spPr>
      </p:pic>
      <p:pic>
        <p:nvPicPr>
          <p:cNvPr id="6" name="Imagem 5"/>
          <p:cNvPicPr>
            <a:picLocks noChangeAspect="1"/>
          </p:cNvPicPr>
          <p:nvPr/>
        </p:nvPicPr>
        <p:blipFill>
          <a:blip r:embed="rId5"/>
          <a:stretch>
            <a:fillRect/>
          </a:stretch>
        </p:blipFill>
        <p:spPr>
          <a:xfrm>
            <a:off x="6117581" y="3587880"/>
            <a:ext cx="2535750" cy="1226250"/>
          </a:xfrm>
          <a:prstGeom prst="rect">
            <a:avLst/>
          </a:prstGeom>
          <a:ln>
            <a:solidFill>
              <a:schemeClr val="accent2"/>
            </a:solidFill>
          </a:ln>
        </p:spPr>
      </p:pic>
      <p:sp>
        <p:nvSpPr>
          <p:cNvPr id="7" name="Retângulo 6">
            <a:extLst>
              <a:ext uri="{FF2B5EF4-FFF2-40B4-BE49-F238E27FC236}">
                <a16:creationId xmlns:a16="http://schemas.microsoft.com/office/drawing/2014/main" id="{98BC0076-12AD-46B7-BF82-8EDF50E0C122}"/>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632256523"/>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3"/>
          <a:stretch>
            <a:fillRect/>
          </a:stretch>
        </p:blipFill>
        <p:spPr>
          <a:xfrm>
            <a:off x="0" y="9525"/>
            <a:ext cx="9144000" cy="6858000"/>
          </a:xfrm>
          <a:prstGeom prst="rect">
            <a:avLst/>
          </a:prstGeom>
        </p:spPr>
      </p:pic>
      <p:sp>
        <p:nvSpPr>
          <p:cNvPr id="3" name="CaixaDeTexto 2">
            <a:extLst>
              <a:ext uri="{FF2B5EF4-FFF2-40B4-BE49-F238E27FC236}">
                <a16:creationId xmlns:a16="http://schemas.microsoft.com/office/drawing/2014/main" id="{84BC0A26-0AF0-42EF-9D65-DB3A3253E9A5}"/>
              </a:ext>
            </a:extLst>
          </p:cNvPr>
          <p:cNvSpPr txBox="1"/>
          <p:nvPr/>
        </p:nvSpPr>
        <p:spPr>
          <a:xfrm>
            <a:off x="1348353" y="6230319"/>
            <a:ext cx="6400800" cy="371959"/>
          </a:xfrm>
          <a:prstGeom prst="rect">
            <a:avLst/>
          </a:prstGeom>
          <a:noFill/>
        </p:spPr>
        <p:txBody>
          <a:bodyPr wrap="square" rtlCol="0">
            <a:spAutoFit/>
          </a:bodyPr>
          <a:lstStyle/>
          <a:p>
            <a:r>
              <a:rPr lang="pt-BR" dirty="0">
                <a:solidFill>
                  <a:srgbClr val="FF0000"/>
                </a:solidFill>
              </a:rPr>
              <a:t>https://youtu.be/yEYy_nVC4L0?t=2m25s</a:t>
            </a:r>
          </a:p>
        </p:txBody>
      </p:sp>
    </p:spTree>
    <p:extLst>
      <p:ext uri="{BB962C8B-B14F-4D97-AF65-F5344CB8AC3E}">
        <p14:creationId xmlns:p14="http://schemas.microsoft.com/office/powerpoint/2010/main" val="2533993398"/>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504297566"/>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169150559"/>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08643536"/>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Teórica</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316548" y="1468755"/>
                <a:ext cx="8507412" cy="4562768"/>
              </a:xfrm>
              <a:prstGeom prst="rect">
                <a:avLst/>
              </a:prstGeom>
            </p:spPr>
            <p:txBody>
              <a:bodyPr/>
              <a:lstStyle/>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kern="0" dirty="0">
                    <a:solidFill>
                      <a:schemeClr val="bg1"/>
                    </a:solidFill>
                    <a:latin typeface="Calibri" pitchFamily="34" charset="0"/>
                    <a:cs typeface="+mn-cs"/>
                  </a:rPr>
                  <a:t>Ímãs </a:t>
                </a:r>
                <a:r>
                  <a:rPr kumimoji="1" lang="en-US" sz="2400" b="0" kern="0" dirty="0" err="1">
                    <a:solidFill>
                      <a:schemeClr val="bg1"/>
                    </a:solidFill>
                    <a:latin typeface="Calibri" pitchFamily="34" charset="0"/>
                    <a:cs typeface="+mn-cs"/>
                  </a:rPr>
                  <a:t>comuns</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têm</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dois</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pólos</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magnéticos</a:t>
                </a:r>
                <a:r>
                  <a:rPr kumimoji="1" lang="en-US" sz="2400" b="0" kern="0" dirty="0">
                    <a:solidFill>
                      <a:schemeClr val="bg1"/>
                    </a:solidFill>
                    <a:latin typeface="Calibri" pitchFamily="34" charset="0"/>
                    <a:cs typeface="+mn-cs"/>
                  </a:rPr>
                  <a:t> e </a:t>
                </a:r>
                <a:r>
                  <a:rPr kumimoji="1" lang="en-US" sz="2400" b="0" kern="0" dirty="0" err="1">
                    <a:solidFill>
                      <a:schemeClr val="bg1"/>
                    </a:solidFill>
                    <a:latin typeface="Calibri" pitchFamily="34" charset="0"/>
                    <a:cs typeface="+mn-cs"/>
                  </a:rPr>
                  <a:t>são</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comumente</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chamados</a:t>
                </a:r>
                <a:r>
                  <a:rPr kumimoji="1" lang="en-US" sz="2400" b="0" kern="0" dirty="0">
                    <a:solidFill>
                      <a:schemeClr val="bg1"/>
                    </a:solidFill>
                    <a:latin typeface="Calibri" pitchFamily="34" charset="0"/>
                    <a:cs typeface="+mn-cs"/>
                  </a:rPr>
                  <a:t> de </a:t>
                </a:r>
                <a:r>
                  <a:rPr kumimoji="1" lang="en-US" sz="2400" b="0" kern="0" dirty="0" err="1">
                    <a:solidFill>
                      <a:schemeClr val="bg1"/>
                    </a:solidFill>
                    <a:latin typeface="Calibri" pitchFamily="34" charset="0"/>
                    <a:cs typeface="+mn-cs"/>
                  </a:rPr>
                  <a:t>dipolos</a:t>
                </a:r>
                <a:r>
                  <a:rPr kumimoji="1" lang="en-US" sz="2400" b="0" kern="0" dirty="0">
                    <a:solidFill>
                      <a:schemeClr val="bg1"/>
                    </a:solidFill>
                    <a:latin typeface="Calibri" pitchFamily="34" charset="0"/>
                    <a:cs typeface="+mn-cs"/>
                  </a:rPr>
                  <a:t>.</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en-US" sz="24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kern="0" dirty="0">
                    <a:solidFill>
                      <a:schemeClr val="bg1"/>
                    </a:solidFill>
                    <a:latin typeface="Calibri" pitchFamily="34" charset="0"/>
                    <a:cs typeface="+mn-cs"/>
                  </a:rPr>
                  <a:t>O </a:t>
                </a:r>
                <a:r>
                  <a:rPr kumimoji="1" lang="en-US" sz="2400" b="0" i="1" kern="0" dirty="0" err="1">
                    <a:solidFill>
                      <a:schemeClr val="bg1"/>
                    </a:solidFill>
                    <a:latin typeface="Calibri" pitchFamily="34" charset="0"/>
                    <a:cs typeface="+mn-cs"/>
                  </a:rPr>
                  <a:t>momento</a:t>
                </a:r>
                <a:r>
                  <a:rPr kumimoji="1" lang="en-US" sz="2400" b="0" i="1" kern="0" dirty="0">
                    <a:solidFill>
                      <a:schemeClr val="bg1"/>
                    </a:solidFill>
                    <a:latin typeface="Calibri" pitchFamily="34" charset="0"/>
                    <a:cs typeface="+mn-cs"/>
                  </a:rPr>
                  <a:t> </a:t>
                </a:r>
                <a:r>
                  <a:rPr kumimoji="1" lang="en-US" sz="2400" b="0" i="1" kern="0" dirty="0" err="1">
                    <a:solidFill>
                      <a:schemeClr val="bg1"/>
                    </a:solidFill>
                    <a:latin typeface="Calibri" pitchFamily="34" charset="0"/>
                    <a:cs typeface="+mn-cs"/>
                  </a:rPr>
                  <a:t>magnético</a:t>
                </a:r>
                <a:r>
                  <a:rPr kumimoji="1" lang="en-US" sz="2400" b="0" i="1" kern="0" dirty="0">
                    <a:solidFill>
                      <a:schemeClr val="bg1"/>
                    </a:solidFill>
                    <a:latin typeface="Calibri" pitchFamily="34" charset="0"/>
                    <a:cs typeface="+mn-cs"/>
                  </a:rPr>
                  <a:t> </a:t>
                </a:r>
                <a14:m>
                  <m:oMath xmlns:m="http://schemas.openxmlformats.org/officeDocument/2006/math">
                    <m:r>
                      <a:rPr kumimoji="1" lang="pt-BR" sz="2400" b="0" i="1" kern="0" smtClean="0">
                        <a:solidFill>
                          <a:schemeClr val="bg1"/>
                        </a:solidFill>
                        <a:latin typeface="Cambria Math" panose="02040503050406030204" pitchFamily="18" charset="0"/>
                        <a:cs typeface="+mn-cs"/>
                      </a:rPr>
                      <m:t>𝑀</m:t>
                    </m:r>
                  </m:oMath>
                </a14:m>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de um dipolo com </a:t>
                </a:r>
                <a:r>
                  <a:rPr kumimoji="1" lang="pt-BR" sz="2400" b="0" i="0" u="none" strike="noStrike" kern="0" cap="none" spc="0" normalizeH="0" baseline="0" noProof="0" dirty="0" err="1">
                    <a:ln>
                      <a:noFill/>
                    </a:ln>
                    <a:solidFill>
                      <a:schemeClr val="bg1"/>
                    </a:solidFill>
                    <a:effectLst/>
                    <a:uLnTx/>
                    <a:uFillTx/>
                    <a:latin typeface="Calibri" pitchFamily="34" charset="0"/>
                    <a:ea typeface="+mn-ea"/>
                    <a:cs typeface="+mn-cs"/>
                  </a:rPr>
                  <a:t>pólos</a:t>
                </a: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de força </a:t>
                </a:r>
                <a14:m>
                  <m:oMath xmlns:m="http://schemas.openxmlformats.org/officeDocument/2006/math">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𝑚</m:t>
                    </m:r>
                  </m:oMath>
                </a14:m>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separados</a:t>
                </a:r>
                <a:r>
                  <a:rPr kumimoji="1" lang="pt-BR" sz="2400" b="0" i="0" u="none" strike="noStrike" kern="0" cap="none" spc="0" normalizeH="0" noProof="0" dirty="0">
                    <a:ln>
                      <a:noFill/>
                    </a:ln>
                    <a:solidFill>
                      <a:schemeClr val="bg1"/>
                    </a:solidFill>
                    <a:effectLst/>
                    <a:uLnTx/>
                    <a:uFillTx/>
                    <a:latin typeface="Calibri" pitchFamily="34" charset="0"/>
                    <a:ea typeface="+mn-ea"/>
                    <a:cs typeface="+mn-cs"/>
                  </a:rPr>
                  <a:t> a uma distância </a:t>
                </a:r>
                <a14:m>
                  <m:oMath xmlns:m="http://schemas.openxmlformats.org/officeDocument/2006/math">
                    <m:r>
                      <a:rPr kumimoji="1" lang="pt-BR" sz="2400" b="0" i="1" u="none" strike="noStrike" kern="0" cap="none" spc="0" normalizeH="0" noProof="0" smtClean="0">
                        <a:ln>
                          <a:noFill/>
                        </a:ln>
                        <a:solidFill>
                          <a:schemeClr val="bg1"/>
                        </a:solidFill>
                        <a:effectLst/>
                        <a:uLnTx/>
                        <a:uFillTx/>
                        <a:latin typeface="Cambria Math" panose="02040503050406030204" pitchFamily="18" charset="0"/>
                        <a:ea typeface="+mn-ea"/>
                        <a:cs typeface="+mn-cs"/>
                      </a:rPr>
                      <m:t>𝑙</m:t>
                    </m:r>
                  </m:oMath>
                </a14:m>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é dado por</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pt-BR" sz="2400" b="0" kern="0" dirty="0">
                  <a:solidFill>
                    <a:schemeClr val="bg1"/>
                  </a:solidFill>
                  <a:latin typeface="Calibri" pitchFamily="34" charset="0"/>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14:m>
                  <m:oMathPara xmlns:m="http://schemas.openxmlformats.org/officeDocument/2006/math">
                    <m:oMathParaPr>
                      <m:jc m:val="centerGroup"/>
                    </m:oMathParaPr>
                    <m:oMath xmlns:m="http://schemas.openxmlformats.org/officeDocument/2006/math">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𝑀</m:t>
                      </m:r>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m:t>
                      </m:r>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𝑚𝑙</m:t>
                      </m:r>
                    </m:oMath>
                  </m:oMathPara>
                </a14:m>
                <a:endParaRPr kumimoji="1" lang="pt-BR" sz="24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pt-BR" sz="2400" b="0" kern="0" dirty="0">
                  <a:solidFill>
                    <a:schemeClr val="bg1"/>
                  </a:solidFill>
                  <a:latin typeface="Calibri" pitchFamily="34" charset="0"/>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pt-BR" sz="2400" i="0" u="none" strike="noStrike" kern="0" cap="none" spc="0" normalizeH="0" baseline="0" noProof="0" dirty="0">
                    <a:ln>
                      <a:noFill/>
                    </a:ln>
                    <a:solidFill>
                      <a:schemeClr val="bg1"/>
                    </a:solidFill>
                    <a:effectLst/>
                    <a:uLnTx/>
                    <a:uFillTx/>
                    <a:latin typeface="Calibri" pitchFamily="34" charset="0"/>
                    <a:ea typeface="+mn-ea"/>
                    <a:cs typeface="+mn-cs"/>
                  </a:rPr>
                  <a:t>Quando um material é colocado em um campo magnético, ele pode adquirir a magnetização  da direção do campo, que se perde quando o material é removido do campo. </a:t>
                </a: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Este fenômeno é chamado de magnetização induzida ou polarização magnética, e resulta do alinhamento de dipolos elementares dentro do material com a direção do campo externo.</a:t>
                </a:r>
                <a:endParaRPr kumimoji="1" lang="pt-BR" sz="2400" i="0" u="none" strike="noStrike" kern="0" cap="none" spc="0" normalizeH="0" baseline="0" noProof="0" dirty="0">
                  <a:ln>
                    <a:noFill/>
                  </a:ln>
                  <a:solidFill>
                    <a:schemeClr val="bg1"/>
                  </a:solidFill>
                  <a:effectLst/>
                  <a:uLnTx/>
                  <a:uFillTx/>
                  <a:latin typeface="Calibri" pitchFamily="34" charset="0"/>
                  <a:ea typeface="+mn-ea"/>
                  <a:cs typeface="+mn-cs"/>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316548" y="1468755"/>
                <a:ext cx="8507412" cy="4562768"/>
              </a:xfrm>
              <a:prstGeom prst="rect">
                <a:avLst/>
              </a:prstGeom>
              <a:blipFill>
                <a:blip r:embed="rId2"/>
                <a:stretch>
                  <a:fillRect l="-1146" t="-2540" r="-1003" b="-3075"/>
                </a:stretch>
              </a:blipFill>
            </p:spPr>
            <p:txBody>
              <a:bodyPr/>
              <a:lstStyle/>
              <a:p>
                <a:r>
                  <a:rPr lang="pt-BR">
                    <a:noFill/>
                  </a:rPr>
                  <a:t> </a:t>
                </a:r>
              </a:p>
            </p:txBody>
          </p:sp>
        </mc:Fallback>
      </mc:AlternateContent>
      <p:sp>
        <p:nvSpPr>
          <p:cNvPr id="8" name="Retângulo 7">
            <a:extLst>
              <a:ext uri="{FF2B5EF4-FFF2-40B4-BE49-F238E27FC236}">
                <a16:creationId xmlns:a16="http://schemas.microsoft.com/office/drawing/2014/main" id="{6499B39E-C468-4A5B-84DB-9B248F89020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3070080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783520332"/>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955032251"/>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715574536"/>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706637224"/>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79552235"/>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14415946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732509571"/>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54172987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49426505"/>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882887684"/>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Teórica</a:t>
            </a:r>
          </a:p>
        </p:txBody>
      </p:sp>
      <mc:AlternateContent xmlns:mc="http://schemas.openxmlformats.org/markup-compatibility/2006" xmlns:a14="http://schemas.microsoft.com/office/drawing/2010/main">
        <mc:Choice Requires="a14">
          <p:sp>
            <p:nvSpPr>
              <p:cNvPr id="5" name="Rectangle 3"/>
              <p:cNvSpPr txBox="1">
                <a:spLocks noChangeArrowheads="1"/>
              </p:cNvSpPr>
              <p:nvPr/>
            </p:nvSpPr>
            <p:spPr>
              <a:xfrm>
                <a:off x="316548" y="1019908"/>
                <a:ext cx="5838067" cy="5011615"/>
              </a:xfrm>
              <a:prstGeom prst="rect">
                <a:avLst/>
              </a:prstGeom>
            </p:spPr>
            <p:txBody>
              <a:bodyPr/>
              <a:lstStyle/>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pt-BR" sz="2400" b="0" kern="0" dirty="0">
                    <a:solidFill>
                      <a:schemeClr val="bg1"/>
                    </a:solidFill>
                    <a:latin typeface="Calibri" pitchFamily="34" charset="0"/>
                    <a:cs typeface="+mn-cs"/>
                  </a:rPr>
                  <a:t>Como resultado desse alinhamento o material apresenta </a:t>
                </a:r>
                <a:r>
                  <a:rPr kumimoji="1" lang="pt-BR" sz="2400" b="0" kern="0" dirty="0" err="1">
                    <a:solidFill>
                      <a:schemeClr val="bg1"/>
                    </a:solidFill>
                    <a:latin typeface="Calibri" pitchFamily="34" charset="0"/>
                    <a:cs typeface="+mn-cs"/>
                  </a:rPr>
                  <a:t>pólos</a:t>
                </a:r>
                <a:r>
                  <a:rPr kumimoji="1" lang="pt-BR" sz="2400" b="0" kern="0" dirty="0">
                    <a:solidFill>
                      <a:schemeClr val="bg1"/>
                    </a:solidFill>
                    <a:latin typeface="Calibri" pitchFamily="34" charset="0"/>
                    <a:cs typeface="+mn-cs"/>
                  </a:rPr>
                  <a:t> magnéticos distribuídos sobre sua superfície que correspondem às extremidades do dipolo.</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pt-BR" sz="24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pt-BR" sz="2400" b="0" kern="0" dirty="0">
                    <a:solidFill>
                      <a:schemeClr val="bg1"/>
                    </a:solidFill>
                    <a:latin typeface="Calibri" pitchFamily="34" charset="0"/>
                    <a:cs typeface="+mn-cs"/>
                  </a:rPr>
                  <a:t>A intensidade da magnetização induzida </a:t>
                </a:r>
                <a14:m>
                  <m:oMath xmlns:m="http://schemas.openxmlformats.org/officeDocument/2006/math">
                    <m:sSub>
                      <m:sSubPr>
                        <m:ctrlPr>
                          <a:rPr kumimoji="1" lang="pt-BR" sz="2400" b="0" i="1" kern="0" smtClean="0">
                            <a:solidFill>
                              <a:schemeClr val="bg1"/>
                            </a:solidFill>
                            <a:latin typeface="Cambria Math" panose="02040503050406030204" pitchFamily="18" charset="0"/>
                            <a:cs typeface="+mn-cs"/>
                          </a:rPr>
                        </m:ctrlPr>
                      </m:sSubPr>
                      <m:e>
                        <m:r>
                          <a:rPr kumimoji="1" lang="pt-BR" sz="2400" b="0" i="1" kern="0" smtClean="0">
                            <a:solidFill>
                              <a:schemeClr val="bg1"/>
                            </a:solidFill>
                            <a:latin typeface="Cambria Math" panose="02040503050406030204" pitchFamily="18" charset="0"/>
                            <a:cs typeface="+mn-cs"/>
                          </a:rPr>
                          <m:t>𝐽</m:t>
                        </m:r>
                      </m:e>
                      <m:sub>
                        <m:r>
                          <a:rPr kumimoji="1" lang="pt-BR" sz="2400" b="0" i="1" kern="0" smtClean="0">
                            <a:solidFill>
                              <a:schemeClr val="bg1"/>
                            </a:solidFill>
                            <a:latin typeface="Cambria Math" panose="02040503050406030204" pitchFamily="18" charset="0"/>
                            <a:cs typeface="+mn-cs"/>
                          </a:rPr>
                          <m:t>𝑖</m:t>
                        </m:r>
                      </m:sub>
                    </m:sSub>
                  </m:oMath>
                </a14:m>
                <a:r>
                  <a:rPr kumimoji="1" lang="pt-BR" sz="240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(A.m</a:t>
                </a:r>
                <a:r>
                  <a:rPr kumimoji="1" lang="pt-BR" sz="2400" b="0" i="0" u="none" strike="noStrike" kern="0" cap="none" spc="0" normalizeH="0" baseline="30000" noProof="0" dirty="0">
                    <a:ln>
                      <a:noFill/>
                    </a:ln>
                    <a:solidFill>
                      <a:schemeClr val="bg1"/>
                    </a:solidFill>
                    <a:effectLst/>
                    <a:uLnTx/>
                    <a:uFillTx/>
                    <a:latin typeface="Calibri" pitchFamily="34" charset="0"/>
                    <a:ea typeface="+mn-ea"/>
                    <a:cs typeface="+mn-cs"/>
                  </a:rPr>
                  <a:t>-1</a:t>
                </a: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de</a:t>
                </a:r>
                <a:r>
                  <a:rPr kumimoji="1" lang="pt-BR" sz="2400" b="0" i="0" u="none" strike="noStrike" kern="0" cap="none" spc="0" normalizeH="0" noProof="0" dirty="0">
                    <a:ln>
                      <a:noFill/>
                    </a:ln>
                    <a:solidFill>
                      <a:schemeClr val="bg1"/>
                    </a:solidFill>
                    <a:effectLst/>
                    <a:uLnTx/>
                    <a:uFillTx/>
                    <a:latin typeface="Calibri" pitchFamily="34" charset="0"/>
                    <a:ea typeface="+mn-ea"/>
                    <a:cs typeface="+mn-cs"/>
                  </a:rPr>
                  <a:t> uma material é definida como o momento  de dipolo por unidade do volume do material, dada por</a:t>
                </a:r>
              </a:p>
              <a:p>
                <a:pPr lvl="0" algn="just">
                  <a:lnSpc>
                    <a:spcPct val="80000"/>
                  </a:lnSpc>
                  <a:spcBef>
                    <a:spcPct val="20000"/>
                  </a:spcBef>
                  <a:buClr>
                    <a:srgbClr val="0000FF"/>
                  </a:buClr>
                  <a:defRPr/>
                </a:pPr>
                <a14:m>
                  <m:oMathPara xmlns:m="http://schemas.openxmlformats.org/officeDocument/2006/math">
                    <m:oMathParaPr>
                      <m:jc m:val="centerGroup"/>
                    </m:oMathParaPr>
                    <m:oMath xmlns:m="http://schemas.openxmlformats.org/officeDocument/2006/math">
                      <m:sSub>
                        <m:sSubPr>
                          <m:ctrlPr>
                            <a:rPr kumimoji="1" lang="pt-BR" sz="2400" b="0" i="1" kern="0">
                              <a:solidFill>
                                <a:schemeClr val="bg1"/>
                              </a:solidFill>
                              <a:latin typeface="Cambria Math" panose="02040503050406030204" pitchFamily="18" charset="0"/>
                            </a:rPr>
                          </m:ctrlPr>
                        </m:sSubPr>
                        <m:e>
                          <m:r>
                            <a:rPr kumimoji="1" lang="pt-BR" sz="2400" b="0" i="1" kern="0">
                              <a:solidFill>
                                <a:schemeClr val="bg1"/>
                              </a:solidFill>
                              <a:latin typeface="Cambria Math" panose="02040503050406030204" pitchFamily="18" charset="0"/>
                            </a:rPr>
                            <m:t>𝐽</m:t>
                          </m:r>
                        </m:e>
                        <m:sub>
                          <m:r>
                            <a:rPr kumimoji="1" lang="pt-BR" sz="2400" b="0" i="1" kern="0">
                              <a:solidFill>
                                <a:schemeClr val="bg1"/>
                              </a:solidFill>
                              <a:latin typeface="Cambria Math" panose="02040503050406030204" pitchFamily="18" charset="0"/>
                            </a:rPr>
                            <m:t>𝑖</m:t>
                          </m:r>
                        </m:sub>
                      </m:sSub>
                      <m:r>
                        <a:rPr kumimoji="1" lang="pt-BR" sz="2400" b="0" i="1" kern="0" smtClean="0">
                          <a:solidFill>
                            <a:schemeClr val="bg1"/>
                          </a:solidFill>
                          <a:latin typeface="Cambria Math" panose="02040503050406030204" pitchFamily="18" charset="0"/>
                        </a:rPr>
                        <m:t>=</m:t>
                      </m:r>
                      <m:f>
                        <m:fPr>
                          <m:ctrlPr>
                            <a:rPr kumimoji="1" lang="pt-BR" sz="2400" b="0" i="1" kern="0" smtClean="0">
                              <a:solidFill>
                                <a:schemeClr val="bg1"/>
                              </a:solidFill>
                              <a:latin typeface="Cambria Math" panose="02040503050406030204" pitchFamily="18" charset="0"/>
                            </a:rPr>
                          </m:ctrlPr>
                        </m:fPr>
                        <m:num>
                          <m:r>
                            <a:rPr kumimoji="1" lang="pt-BR" sz="2400" b="0" i="1" kern="0" smtClean="0">
                              <a:solidFill>
                                <a:schemeClr val="bg1"/>
                              </a:solidFill>
                              <a:latin typeface="Cambria Math" panose="02040503050406030204" pitchFamily="18" charset="0"/>
                            </a:rPr>
                            <m:t>𝑀</m:t>
                          </m:r>
                        </m:num>
                        <m:den>
                          <m:r>
                            <a:rPr kumimoji="1" lang="pt-BR" sz="2400" b="0" i="1" kern="0" smtClean="0">
                              <a:solidFill>
                                <a:schemeClr val="bg1"/>
                              </a:solidFill>
                              <a:latin typeface="Cambria Math" panose="02040503050406030204" pitchFamily="18" charset="0"/>
                            </a:rPr>
                            <m:t>𝐿𝐴</m:t>
                          </m:r>
                        </m:den>
                      </m:f>
                    </m:oMath>
                  </m:oMathPara>
                </a14:m>
                <a:endParaRPr kumimoji="1" lang="pt-BR" sz="2400" i="0" u="none" strike="noStrike" kern="0" cap="none" spc="0" normalizeH="0" baseline="0" noProof="0" dirty="0">
                  <a:ln>
                    <a:noFill/>
                  </a:ln>
                  <a:solidFill>
                    <a:schemeClr val="bg1"/>
                  </a:solidFill>
                  <a:effectLst/>
                  <a:uLnTx/>
                  <a:uFillTx/>
                  <a:latin typeface="Calibri" pitchFamily="34" charset="0"/>
                  <a:ea typeface="+mn-ea"/>
                  <a:cs typeface="+mn-cs"/>
                </a:endParaRPr>
              </a:p>
              <a:p>
                <a:pPr lvl="0" algn="just">
                  <a:lnSpc>
                    <a:spcPct val="80000"/>
                  </a:lnSpc>
                  <a:spcBef>
                    <a:spcPct val="20000"/>
                  </a:spcBef>
                  <a:buClr>
                    <a:srgbClr val="0000FF"/>
                  </a:buClr>
                  <a:defRPr/>
                </a:pP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A intensidade de magnetização induzida é proporcional ao campo indução magnética </a:t>
                </a:r>
                <a14:m>
                  <m:oMath xmlns:m="http://schemas.openxmlformats.org/officeDocument/2006/math">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𝐻</m:t>
                    </m:r>
                  </m:oMath>
                </a14:m>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a:t>
                </a:r>
              </a:p>
              <a:p>
                <a:pPr lvl="0" algn="just">
                  <a:lnSpc>
                    <a:spcPct val="80000"/>
                  </a:lnSpc>
                  <a:spcBef>
                    <a:spcPct val="20000"/>
                  </a:spcBef>
                  <a:buClr>
                    <a:srgbClr val="0000FF"/>
                  </a:buClr>
                  <a:defRPr/>
                </a:pPr>
                <a14:m>
                  <m:oMathPara xmlns:m="http://schemas.openxmlformats.org/officeDocument/2006/math">
                    <m:oMathParaPr>
                      <m:jc m:val="centerGroup"/>
                    </m:oMathParaPr>
                    <m:oMath xmlns:m="http://schemas.openxmlformats.org/officeDocument/2006/math">
                      <m:sSub>
                        <m:sSubPr>
                          <m:ctrlPr>
                            <a:rPr kumimoji="1" lang="pt-BR" sz="2400" b="0" i="1" kern="0">
                              <a:solidFill>
                                <a:schemeClr val="bg1"/>
                              </a:solidFill>
                              <a:latin typeface="Cambria Math" panose="02040503050406030204" pitchFamily="18" charset="0"/>
                            </a:rPr>
                          </m:ctrlPr>
                        </m:sSubPr>
                        <m:e>
                          <m:r>
                            <a:rPr kumimoji="1" lang="pt-BR" sz="2400" b="0" i="1" kern="0">
                              <a:solidFill>
                                <a:schemeClr val="bg1"/>
                              </a:solidFill>
                              <a:latin typeface="Cambria Math" panose="02040503050406030204" pitchFamily="18" charset="0"/>
                            </a:rPr>
                            <m:t>𝐽</m:t>
                          </m:r>
                        </m:e>
                        <m:sub>
                          <m:r>
                            <a:rPr kumimoji="1" lang="pt-BR" sz="2400" b="0" i="1" kern="0">
                              <a:solidFill>
                                <a:schemeClr val="bg1"/>
                              </a:solidFill>
                              <a:latin typeface="Cambria Math" panose="02040503050406030204" pitchFamily="18" charset="0"/>
                            </a:rPr>
                            <m:t>𝑖</m:t>
                          </m:r>
                        </m:sub>
                      </m:sSub>
                      <m:r>
                        <a:rPr kumimoji="1" lang="pt-BR" sz="2400" b="0" i="0" kern="0" smtClean="0">
                          <a:solidFill>
                            <a:schemeClr val="bg1"/>
                          </a:solidFill>
                          <a:latin typeface="Cambria Math" panose="02040503050406030204" pitchFamily="18" charset="0"/>
                        </a:rPr>
                        <m:t>=</m:t>
                      </m:r>
                      <m:r>
                        <a:rPr kumimoji="1" lang="el-GR" sz="2400" b="0" i="1" kern="0">
                          <a:solidFill>
                            <a:schemeClr val="bg1"/>
                          </a:solidFill>
                          <a:latin typeface="Cambria Math" panose="02040503050406030204" pitchFamily="18" charset="0"/>
                          <a:ea typeface="Cambria Math" panose="02040503050406030204" pitchFamily="18" charset="0"/>
                        </a:rPr>
                        <m:t>𝜅</m:t>
                      </m:r>
                      <m:r>
                        <a:rPr kumimoji="1" lang="pt-BR" sz="2400" b="0" i="0" kern="0" smtClean="0">
                          <a:solidFill>
                            <a:schemeClr val="bg1"/>
                          </a:solidFill>
                          <a:latin typeface="Cambria Math" panose="02040503050406030204" pitchFamily="18" charset="0"/>
                        </a:rPr>
                        <m:t>.</m:t>
                      </m:r>
                      <m:r>
                        <m:rPr>
                          <m:sty m:val="p"/>
                        </m:rPr>
                        <a:rPr kumimoji="1" lang="pt-BR" sz="2400" b="0" i="0" kern="0" smtClean="0">
                          <a:solidFill>
                            <a:schemeClr val="bg1"/>
                          </a:solidFill>
                          <a:latin typeface="Cambria Math" panose="02040503050406030204" pitchFamily="18" charset="0"/>
                        </a:rPr>
                        <m:t>H</m:t>
                      </m:r>
                    </m:oMath>
                  </m:oMathPara>
                </a14:m>
                <a:endParaRPr kumimoji="1" lang="pt-BR" sz="2400" b="0" i="0" u="none" strike="noStrike" kern="0" cap="none" spc="0" normalizeH="0" baseline="0" noProof="0" dirty="0">
                  <a:ln>
                    <a:noFill/>
                  </a:ln>
                  <a:solidFill>
                    <a:schemeClr val="bg1"/>
                  </a:solidFill>
                  <a:effectLst/>
                  <a:uLnTx/>
                  <a:uFillTx/>
                  <a:latin typeface="Calibri" pitchFamily="34" charset="0"/>
                  <a:ea typeface="+mn-ea"/>
                  <a:cs typeface="+mn-cs"/>
                </a:endParaRPr>
              </a:p>
            </p:txBody>
          </p:sp>
        </mc:Choice>
        <mc:Fallback xmlns="">
          <p:sp>
            <p:nvSpPr>
              <p:cNvPr id="5" name="Rectangle 3"/>
              <p:cNvSpPr txBox="1">
                <a:spLocks noRot="1" noChangeAspect="1" noMove="1" noResize="1" noEditPoints="1" noAdjustHandles="1" noChangeArrowheads="1" noChangeShapeType="1" noTextEdit="1"/>
              </p:cNvSpPr>
              <p:nvPr/>
            </p:nvSpPr>
            <p:spPr>
              <a:xfrm>
                <a:off x="316548" y="1019908"/>
                <a:ext cx="5838067" cy="5011615"/>
              </a:xfrm>
              <a:prstGeom prst="rect">
                <a:avLst/>
              </a:prstGeom>
              <a:blipFill>
                <a:blip r:embed="rId2"/>
                <a:stretch>
                  <a:fillRect l="-1670" t="-2311" r="-1566"/>
                </a:stretch>
              </a:blipFill>
            </p:spPr>
            <p:txBody>
              <a:bodyPr/>
              <a:lstStyle/>
              <a:p>
                <a:r>
                  <a:rPr lang="pt-BR">
                    <a:noFill/>
                  </a:rPr>
                  <a:t> </a:t>
                </a:r>
              </a:p>
            </p:txBody>
          </p:sp>
        </mc:Fallback>
      </mc:AlternateContent>
      <p:sp>
        <p:nvSpPr>
          <p:cNvPr id="8" name="Retângulo 7">
            <a:extLst>
              <a:ext uri="{FF2B5EF4-FFF2-40B4-BE49-F238E27FC236}">
                <a16:creationId xmlns:a16="http://schemas.microsoft.com/office/drawing/2014/main" id="{6499B39E-C468-4A5B-84DB-9B248F89020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pic>
        <p:nvPicPr>
          <p:cNvPr id="3" name="Imagem 2">
            <a:extLst>
              <a:ext uri="{FF2B5EF4-FFF2-40B4-BE49-F238E27FC236}">
                <a16:creationId xmlns:a16="http://schemas.microsoft.com/office/drawing/2014/main" id="{4A44B15E-FF4D-4F91-AC01-8C800C4FEA79}"/>
              </a:ext>
            </a:extLst>
          </p:cNvPr>
          <p:cNvPicPr>
            <a:picLocks noChangeAspect="1"/>
          </p:cNvPicPr>
          <p:nvPr/>
        </p:nvPicPr>
        <p:blipFill>
          <a:blip r:embed="rId3"/>
          <a:stretch>
            <a:fillRect/>
          </a:stretch>
        </p:blipFill>
        <p:spPr>
          <a:xfrm>
            <a:off x="6590784" y="1621031"/>
            <a:ext cx="2096016" cy="3615938"/>
          </a:xfrm>
          <a:prstGeom prst="rect">
            <a:avLst/>
          </a:prstGeom>
        </p:spPr>
      </p:pic>
    </p:spTree>
    <p:extLst>
      <p:ext uri="{BB962C8B-B14F-4D97-AF65-F5344CB8AC3E}">
        <p14:creationId xmlns:p14="http://schemas.microsoft.com/office/powerpoint/2010/main" val="31831137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410216096"/>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951746752"/>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13197755"/>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4902610"/>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88403339"/>
      </p:ext>
    </p:extLst>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Correções Magnéticas</a:t>
            </a:r>
          </a:p>
        </p:txBody>
      </p:sp>
      <p:sp>
        <p:nvSpPr>
          <p:cNvPr id="3" name="Espaço Reservado para Conteúdo 2"/>
          <p:cNvSpPr>
            <a:spLocks noGrp="1"/>
          </p:cNvSpPr>
          <p:nvPr>
            <p:ph idx="1"/>
          </p:nvPr>
        </p:nvSpPr>
        <p:spPr>
          <a:xfrm>
            <a:off x="360384" y="1422400"/>
            <a:ext cx="8415338" cy="4443639"/>
          </a:xfrm>
        </p:spPr>
        <p:txBody>
          <a:bodyPr/>
          <a:lstStyle/>
          <a:p>
            <a:r>
              <a:rPr lang="pt-BR" sz="2400" dirty="0"/>
              <a:t>As principais correções (reduções) magnéticas são:</a:t>
            </a:r>
          </a:p>
          <a:p>
            <a:pPr lvl="2"/>
            <a:r>
              <a:rPr lang="pt-BR" sz="2400" dirty="0"/>
              <a:t>Correção da variação diurna;</a:t>
            </a:r>
          </a:p>
          <a:p>
            <a:pPr lvl="2"/>
            <a:r>
              <a:rPr lang="pt-BR" sz="2400" dirty="0"/>
              <a:t>Correção geomagnética (IGRF);</a:t>
            </a:r>
          </a:p>
          <a:p>
            <a:pPr lvl="2"/>
            <a:r>
              <a:rPr lang="pt-BR" sz="2400" dirty="0"/>
              <a:t>Correções de elevação e de terreno (raramente aplicadas em levantamentos magnéticos).</a:t>
            </a:r>
          </a:p>
          <a:p>
            <a:pPr>
              <a:buNone/>
            </a:pPr>
            <a:endParaRPr lang="en-US" sz="2400" dirty="0"/>
          </a:p>
          <a:p>
            <a:pPr marL="0" indent="0" algn="ctr">
              <a:buNone/>
            </a:pPr>
            <a:r>
              <a:rPr lang="en-US" sz="2400" b="1" dirty="0" err="1">
                <a:solidFill>
                  <a:srgbClr val="FF0000"/>
                </a:solidFill>
              </a:rPr>
              <a:t>Da</a:t>
            </a:r>
            <a:r>
              <a:rPr lang="en-US" sz="2400" b="1" dirty="0">
                <a:solidFill>
                  <a:srgbClr val="FF0000"/>
                </a:solidFill>
              </a:rPr>
              <a:t> </a:t>
            </a:r>
            <a:r>
              <a:rPr lang="en-US" sz="2400" b="1" dirty="0" err="1">
                <a:solidFill>
                  <a:srgbClr val="FF0000"/>
                </a:solidFill>
              </a:rPr>
              <a:t>mesma</a:t>
            </a:r>
            <a:r>
              <a:rPr lang="en-US" sz="2400" b="1" dirty="0">
                <a:solidFill>
                  <a:srgbClr val="FF0000"/>
                </a:solidFill>
              </a:rPr>
              <a:t> forma </a:t>
            </a:r>
            <a:r>
              <a:rPr lang="en-US" sz="2400" b="1" dirty="0" err="1">
                <a:solidFill>
                  <a:srgbClr val="FF0000"/>
                </a:solidFill>
              </a:rPr>
              <a:t>que</a:t>
            </a:r>
            <a:r>
              <a:rPr lang="en-US" sz="2400" b="1" dirty="0">
                <a:solidFill>
                  <a:srgbClr val="FF0000"/>
                </a:solidFill>
              </a:rPr>
              <a:t> </a:t>
            </a:r>
            <a:r>
              <a:rPr lang="en-US" sz="2400" b="1" dirty="0" err="1">
                <a:solidFill>
                  <a:srgbClr val="FF0000"/>
                </a:solidFill>
              </a:rPr>
              <a:t>para</a:t>
            </a:r>
            <a:r>
              <a:rPr lang="en-US" sz="2400" b="1" dirty="0">
                <a:solidFill>
                  <a:srgbClr val="FF0000"/>
                </a:solidFill>
              </a:rPr>
              <a:t> o m</a:t>
            </a:r>
            <a:r>
              <a:rPr lang="pt-BR" sz="2400" b="1" dirty="0">
                <a:solidFill>
                  <a:srgbClr val="FF0000"/>
                </a:solidFill>
              </a:rPr>
              <a:t>étodo gravimétrico, as correções são efetuadas no valor observado do campo, e o valor residual representa a anomalia de interesse, ou seja, devido às estruturas em sub-superfície.</a:t>
            </a:r>
          </a:p>
        </p:txBody>
      </p:sp>
      <p:sp>
        <p:nvSpPr>
          <p:cNvPr id="4" name="Retângulo 3">
            <a:extLst>
              <a:ext uri="{FF2B5EF4-FFF2-40B4-BE49-F238E27FC236}">
                <a16:creationId xmlns:a16="http://schemas.microsoft.com/office/drawing/2014/main" id="{03CD36BB-F73E-42BE-B349-BE1242AFE247}"/>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Variação Diurna</a:t>
            </a:r>
          </a:p>
        </p:txBody>
      </p:sp>
      <p:sp>
        <p:nvSpPr>
          <p:cNvPr id="3" name="Content Placeholder 2"/>
          <p:cNvSpPr>
            <a:spLocks noGrp="1"/>
          </p:cNvSpPr>
          <p:nvPr>
            <p:ph idx="1"/>
          </p:nvPr>
        </p:nvSpPr>
        <p:spPr>
          <a:xfrm>
            <a:off x="358206" y="1068388"/>
            <a:ext cx="8415338" cy="4783137"/>
          </a:xfrm>
        </p:spPr>
        <p:txBody>
          <a:bodyPr/>
          <a:lstStyle/>
          <a:p>
            <a:r>
              <a:rPr lang="pt-BR" sz="2400" b="1" u="sng" dirty="0"/>
              <a:t>Em terra:</a:t>
            </a:r>
            <a:endParaRPr lang="pt-BR" sz="2400" dirty="0"/>
          </a:p>
          <a:p>
            <a:pPr lvl="2"/>
            <a:r>
              <a:rPr lang="pt-BR" dirty="0"/>
              <a:t>Método similar a deriva magnética: Estação-base fixa (magnetômetro) medindo continuamente o campo magnético. As diferenças nas leituras  de base são distribuídas entre as estações.</a:t>
            </a:r>
          </a:p>
          <a:p>
            <a:pPr lvl="2"/>
            <a:r>
              <a:rPr lang="pt-BR" dirty="0"/>
              <a:t>Para levantamentos regionais utilizam-se os registros de um observatório magnético;</a:t>
            </a:r>
          </a:p>
          <a:p>
            <a:endParaRPr lang="pt-BR" sz="2400" b="1" u="sng" dirty="0"/>
          </a:p>
          <a:p>
            <a:r>
              <a:rPr lang="pt-BR" sz="2400" b="1" u="sng" dirty="0"/>
              <a:t>Aéreo e Mar:</a:t>
            </a:r>
          </a:p>
          <a:p>
            <a:pPr lvl="2"/>
            <a:r>
              <a:rPr lang="pt-BR" dirty="0"/>
              <a:t>Realizado durante a própria aquisição:</a:t>
            </a:r>
          </a:p>
          <a:p>
            <a:pPr lvl="2">
              <a:buNone/>
            </a:pPr>
            <a:r>
              <a:rPr lang="pt-BR" dirty="0"/>
              <a:t>	Técnica de ajuste de rede.</a:t>
            </a:r>
          </a:p>
          <a:p>
            <a:endParaRPr lang="pt-BR" dirty="0"/>
          </a:p>
        </p:txBody>
      </p:sp>
      <p:pic>
        <p:nvPicPr>
          <p:cNvPr id="39938" name="Picture 2"/>
          <p:cNvPicPr>
            <a:picLocks noChangeAspect="1" noChangeArrowheads="1"/>
          </p:cNvPicPr>
          <p:nvPr/>
        </p:nvPicPr>
        <p:blipFill>
          <a:blip r:embed="rId2"/>
          <a:srcRect/>
          <a:stretch>
            <a:fillRect/>
          </a:stretch>
        </p:blipFill>
        <p:spPr bwMode="auto">
          <a:xfrm>
            <a:off x="5747384" y="2947988"/>
            <a:ext cx="2740677" cy="2934652"/>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E186649B-8967-40C4-A6A6-4EA322A3A303}"/>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Variação Diurna</a:t>
            </a:r>
          </a:p>
        </p:txBody>
      </p:sp>
      <p:sp>
        <p:nvSpPr>
          <p:cNvPr id="3" name="Content Placeholder 2"/>
          <p:cNvSpPr>
            <a:spLocks noGrp="1"/>
          </p:cNvSpPr>
          <p:nvPr>
            <p:ph idx="1"/>
          </p:nvPr>
        </p:nvSpPr>
        <p:spPr>
          <a:xfrm>
            <a:off x="358206" y="1068388"/>
            <a:ext cx="8415338" cy="4783137"/>
          </a:xfrm>
        </p:spPr>
        <p:txBody>
          <a:bodyPr/>
          <a:lstStyle/>
          <a:p>
            <a:r>
              <a:rPr lang="pt-BR" sz="2400" b="1" u="sng" dirty="0"/>
              <a:t>Em terra:</a:t>
            </a:r>
            <a:endParaRPr lang="pt-BR" sz="2400" dirty="0"/>
          </a:p>
          <a:p>
            <a:pPr lvl="2"/>
            <a:r>
              <a:rPr lang="pt-BR" dirty="0"/>
              <a:t>Método similar a deriva magnética: Estação-base fixa (magnetômetro) medindo continuamente o campo magnético. As diferenças nas leituras  de base são distribuídas entre as estações.</a:t>
            </a:r>
          </a:p>
          <a:p>
            <a:pPr lvl="2"/>
            <a:r>
              <a:rPr lang="pt-BR" dirty="0"/>
              <a:t>Para levantamentos regionais utilizam-se os registros de um observatório magnético;</a:t>
            </a:r>
          </a:p>
          <a:p>
            <a:r>
              <a:rPr lang="pt-BR" sz="2400" b="1" u="sng" dirty="0"/>
              <a:t>Aéreo e Mar:</a:t>
            </a:r>
          </a:p>
          <a:p>
            <a:pPr lvl="2"/>
            <a:r>
              <a:rPr lang="pt-BR" dirty="0"/>
              <a:t>Realizado durante a própria aquisição:</a:t>
            </a:r>
          </a:p>
          <a:p>
            <a:pPr lvl="2">
              <a:buNone/>
            </a:pPr>
            <a:r>
              <a:rPr lang="pt-BR" dirty="0"/>
              <a:t>	Técnica de ajuste de rede.</a:t>
            </a:r>
          </a:p>
          <a:p>
            <a:endParaRPr lang="pt-BR" dirty="0"/>
          </a:p>
        </p:txBody>
      </p:sp>
      <p:pic>
        <p:nvPicPr>
          <p:cNvPr id="39938" name="Picture 2"/>
          <p:cNvPicPr>
            <a:picLocks noChangeAspect="1" noChangeArrowheads="1"/>
          </p:cNvPicPr>
          <p:nvPr/>
        </p:nvPicPr>
        <p:blipFill>
          <a:blip r:embed="rId2"/>
          <a:srcRect/>
          <a:stretch>
            <a:fillRect/>
          </a:stretch>
        </p:blipFill>
        <p:spPr bwMode="auto">
          <a:xfrm>
            <a:off x="5747384" y="2947988"/>
            <a:ext cx="2740677" cy="2934652"/>
          </a:xfrm>
          <a:prstGeom prst="rect">
            <a:avLst/>
          </a:prstGeom>
          <a:noFill/>
          <a:ln w="9525">
            <a:noFill/>
            <a:miter lim="800000"/>
            <a:headEnd/>
            <a:tailEnd/>
          </a:ln>
          <a:effectLst/>
        </p:spPr>
      </p:pic>
      <p:sp>
        <p:nvSpPr>
          <p:cNvPr id="5" name="CaixaDeTexto 4"/>
          <p:cNvSpPr txBox="1"/>
          <p:nvPr/>
        </p:nvSpPr>
        <p:spPr>
          <a:xfrm>
            <a:off x="479743" y="4754880"/>
            <a:ext cx="4724370" cy="923330"/>
          </a:xfrm>
          <a:prstGeom prst="rect">
            <a:avLst/>
          </a:prstGeom>
          <a:noFill/>
        </p:spPr>
        <p:txBody>
          <a:bodyPr wrap="none" rtlCol="0">
            <a:spAutoFit/>
          </a:bodyPr>
          <a:lstStyle/>
          <a:p>
            <a:pPr algn="ctr">
              <a:buNone/>
            </a:pPr>
            <a:r>
              <a:rPr lang="pt-BR" dirty="0">
                <a:solidFill>
                  <a:srgbClr val="FF0000"/>
                </a:solidFill>
              </a:rPr>
              <a:t>OBS: Quando o levantamento ocorrer na </a:t>
            </a:r>
          </a:p>
          <a:p>
            <a:pPr algn="ctr">
              <a:buNone/>
            </a:pPr>
            <a:r>
              <a:rPr lang="pt-BR" dirty="0">
                <a:solidFill>
                  <a:srgbClr val="FF0000"/>
                </a:solidFill>
              </a:rPr>
              <a:t>presença de tempestades magnéticas,</a:t>
            </a:r>
          </a:p>
          <a:p>
            <a:pPr algn="ctr">
              <a:buNone/>
            </a:pPr>
            <a:r>
              <a:rPr lang="pt-BR" dirty="0">
                <a:solidFill>
                  <a:srgbClr val="FF0000"/>
                </a:solidFill>
              </a:rPr>
              <a:t>os  resultados devem ser descartados!!!</a:t>
            </a:r>
          </a:p>
        </p:txBody>
      </p:sp>
      <p:sp>
        <p:nvSpPr>
          <p:cNvPr id="6" name="Retângulo 5">
            <a:extLst>
              <a:ext uri="{FF2B5EF4-FFF2-40B4-BE49-F238E27FC236}">
                <a16:creationId xmlns:a16="http://schemas.microsoft.com/office/drawing/2014/main" id="{A260AD40-BBCF-40DF-B3A8-678B5702994D}"/>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Campo Total (IGRF 1980)</a:t>
            </a:r>
          </a:p>
        </p:txBody>
      </p:sp>
      <p:sp>
        <p:nvSpPr>
          <p:cNvPr id="3" name="Espaço Reservado para Conteúdo 2"/>
          <p:cNvSpPr>
            <a:spLocks noGrp="1"/>
          </p:cNvSpPr>
          <p:nvPr>
            <p:ph idx="1"/>
          </p:nvPr>
        </p:nvSpPr>
        <p:spPr>
          <a:xfrm>
            <a:off x="360384" y="1134846"/>
            <a:ext cx="8415338" cy="722983"/>
          </a:xfrm>
        </p:spPr>
        <p:txBody>
          <a:bodyPr/>
          <a:lstStyle/>
          <a:p>
            <a:r>
              <a:rPr lang="pt-BR" b="1" dirty="0"/>
              <a:t>IGRF</a:t>
            </a:r>
            <a:r>
              <a:rPr lang="pt-BR" dirty="0"/>
              <a:t> – </a:t>
            </a:r>
            <a:r>
              <a:rPr lang="pt-BR" dirty="0" err="1"/>
              <a:t>International</a:t>
            </a:r>
            <a:r>
              <a:rPr lang="pt-BR" dirty="0"/>
              <a:t> </a:t>
            </a:r>
            <a:r>
              <a:rPr lang="pt-BR" dirty="0" err="1"/>
              <a:t>Geomagnetic</a:t>
            </a:r>
            <a:r>
              <a:rPr lang="pt-BR" dirty="0"/>
              <a:t> </a:t>
            </a:r>
            <a:r>
              <a:rPr lang="pt-BR" dirty="0" err="1"/>
              <a:t>Reference</a:t>
            </a:r>
            <a:r>
              <a:rPr lang="pt-BR" dirty="0"/>
              <a:t> Field (Campo Teórico)</a:t>
            </a:r>
          </a:p>
        </p:txBody>
      </p:sp>
      <p:pic>
        <p:nvPicPr>
          <p:cNvPr id="17409" name="Picture 1"/>
          <p:cNvPicPr>
            <a:picLocks noChangeAspect="1" noChangeArrowheads="1"/>
          </p:cNvPicPr>
          <p:nvPr/>
        </p:nvPicPr>
        <p:blipFill>
          <a:blip r:embed="rId2" cstate="print"/>
          <a:srcRect/>
          <a:stretch>
            <a:fillRect/>
          </a:stretch>
        </p:blipFill>
        <p:spPr bwMode="auto">
          <a:xfrm>
            <a:off x="1193801" y="1633538"/>
            <a:ext cx="5481594" cy="4346121"/>
          </a:xfrm>
          <a:prstGeom prst="rect">
            <a:avLst/>
          </a:prstGeom>
          <a:noFill/>
          <a:ln w="9525">
            <a:noFill/>
            <a:miter lim="800000"/>
            <a:headEnd/>
            <a:tailEnd/>
          </a:ln>
          <a:effectLst/>
        </p:spPr>
      </p:pic>
      <p:sp>
        <p:nvSpPr>
          <p:cNvPr id="6" name="CaixaDeTexto 5"/>
          <p:cNvSpPr txBox="1"/>
          <p:nvPr/>
        </p:nvSpPr>
        <p:spPr>
          <a:xfrm>
            <a:off x="220663" y="5675085"/>
            <a:ext cx="1826141" cy="369332"/>
          </a:xfrm>
          <a:prstGeom prst="rect">
            <a:avLst/>
          </a:prstGeom>
          <a:noFill/>
        </p:spPr>
        <p:txBody>
          <a:bodyPr wrap="none" rtlCol="0">
            <a:spAutoFit/>
          </a:bodyPr>
          <a:lstStyle/>
          <a:p>
            <a:r>
              <a:rPr lang="pt-BR" dirty="0">
                <a:solidFill>
                  <a:schemeClr val="bg1"/>
                </a:solidFill>
              </a:rPr>
              <a:t>Campo Dipolar</a:t>
            </a:r>
          </a:p>
        </p:txBody>
      </p:sp>
      <p:pic>
        <p:nvPicPr>
          <p:cNvPr id="17410" name="Picture 2"/>
          <p:cNvPicPr>
            <a:picLocks noChangeAspect="1" noChangeArrowheads="1"/>
          </p:cNvPicPr>
          <p:nvPr/>
        </p:nvPicPr>
        <p:blipFill>
          <a:blip r:embed="rId3" cstate="print"/>
          <a:srcRect/>
          <a:stretch>
            <a:fillRect/>
          </a:stretch>
        </p:blipFill>
        <p:spPr bwMode="auto">
          <a:xfrm>
            <a:off x="6470421" y="3863682"/>
            <a:ext cx="2598057" cy="2188774"/>
          </a:xfrm>
          <a:prstGeom prst="rect">
            <a:avLst/>
          </a:prstGeom>
          <a:noFill/>
          <a:ln w="9525">
            <a:noFill/>
            <a:miter lim="800000"/>
            <a:headEnd/>
            <a:tailEnd/>
          </a:ln>
          <a:effectLst/>
        </p:spPr>
      </p:pic>
      <p:sp>
        <p:nvSpPr>
          <p:cNvPr id="8" name="CaixaDeTexto 7"/>
          <p:cNvSpPr txBox="1"/>
          <p:nvPr/>
        </p:nvSpPr>
        <p:spPr>
          <a:xfrm>
            <a:off x="6509250" y="2172024"/>
            <a:ext cx="2505173" cy="1631216"/>
          </a:xfrm>
          <a:prstGeom prst="rect">
            <a:avLst/>
          </a:prstGeom>
          <a:noFill/>
        </p:spPr>
        <p:txBody>
          <a:bodyPr wrap="none" rtlCol="0">
            <a:spAutoFit/>
          </a:bodyPr>
          <a:lstStyle/>
          <a:p>
            <a:r>
              <a:rPr lang="pt-BR" dirty="0">
                <a:solidFill>
                  <a:schemeClr val="bg1"/>
                </a:solidFill>
              </a:rPr>
              <a:t>Campo Não-Dipolar</a:t>
            </a:r>
          </a:p>
          <a:p>
            <a:endParaRPr lang="pt-BR" sz="800" b="0" dirty="0">
              <a:solidFill>
                <a:schemeClr val="bg1"/>
              </a:solidFill>
            </a:endParaRPr>
          </a:p>
          <a:p>
            <a:pPr algn="ctr"/>
            <a:r>
              <a:rPr lang="pt-BR" b="0" dirty="0">
                <a:solidFill>
                  <a:schemeClr val="bg1"/>
                </a:solidFill>
              </a:rPr>
              <a:t>Sem relação com a </a:t>
            </a:r>
          </a:p>
          <a:p>
            <a:pPr algn="ctr"/>
            <a:r>
              <a:rPr lang="pt-BR" b="0" dirty="0">
                <a:solidFill>
                  <a:schemeClr val="bg1"/>
                </a:solidFill>
              </a:rPr>
              <a:t>geografia ou geologia.</a:t>
            </a:r>
          </a:p>
          <a:p>
            <a:pPr algn="ctr"/>
            <a:r>
              <a:rPr lang="pt-BR" b="0" dirty="0">
                <a:solidFill>
                  <a:schemeClr val="bg1"/>
                </a:solidFill>
              </a:rPr>
              <a:t>Relação com fontes </a:t>
            </a:r>
          </a:p>
          <a:p>
            <a:pPr algn="ctr"/>
            <a:r>
              <a:rPr lang="pt-BR" b="0" dirty="0">
                <a:solidFill>
                  <a:schemeClr val="bg1"/>
                </a:solidFill>
              </a:rPr>
              <a:t>internas profundas.</a:t>
            </a:r>
          </a:p>
        </p:txBody>
      </p:sp>
      <p:sp>
        <p:nvSpPr>
          <p:cNvPr id="9" name="Retângulo 8">
            <a:extLst>
              <a:ext uri="{FF2B5EF4-FFF2-40B4-BE49-F238E27FC236}">
                <a16:creationId xmlns:a16="http://schemas.microsoft.com/office/drawing/2014/main" id="{DD5C5077-08C6-4518-8F69-258E89518227}"/>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srcRect/>
          <a:stretch>
            <a:fillRect/>
          </a:stretch>
        </p:blipFill>
        <p:spPr bwMode="auto">
          <a:xfrm>
            <a:off x="4903470" y="2015490"/>
            <a:ext cx="4210050" cy="38671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pt-BR" dirty="0"/>
              <a:t>Remoção do IGRF</a:t>
            </a:r>
          </a:p>
        </p:txBody>
      </p:sp>
      <p:sp>
        <p:nvSpPr>
          <p:cNvPr id="3" name="Content Placeholder 2"/>
          <p:cNvSpPr>
            <a:spLocks noGrp="1"/>
          </p:cNvSpPr>
          <p:nvPr>
            <p:ph idx="1"/>
          </p:nvPr>
        </p:nvSpPr>
        <p:spPr>
          <a:xfrm>
            <a:off x="327726" y="1249680"/>
            <a:ext cx="8415338" cy="4540885"/>
          </a:xfrm>
        </p:spPr>
        <p:txBody>
          <a:bodyPr/>
          <a:lstStyle/>
          <a:p>
            <a:r>
              <a:rPr lang="pt-BR" sz="2400" b="1" dirty="0">
                <a:solidFill>
                  <a:srgbClr val="FF0000"/>
                </a:solidFill>
              </a:rPr>
              <a:t>Aproximação de dipolo único do campo da Terra:</a:t>
            </a:r>
          </a:p>
          <a:p>
            <a:endParaRPr lang="pt-BR" sz="2400" dirty="0"/>
          </a:p>
          <a:p>
            <a:endParaRPr lang="pt-BR" sz="2400" dirty="0"/>
          </a:p>
          <a:p>
            <a:endParaRPr lang="pt-BR" sz="2400" dirty="0"/>
          </a:p>
          <a:p>
            <a:r>
              <a:rPr lang="pt-BR" sz="2400" b="1" dirty="0">
                <a:solidFill>
                  <a:srgbClr val="FF0000"/>
                </a:solidFill>
              </a:rPr>
              <a:t>Análise de Tendência:</a:t>
            </a:r>
          </a:p>
          <a:p>
            <a:pPr>
              <a:buNone/>
            </a:pPr>
            <a:r>
              <a:rPr lang="pt-BR" sz="2400" dirty="0"/>
              <a:t>Quando a área do levantamento é</a:t>
            </a:r>
          </a:p>
          <a:p>
            <a:pPr>
              <a:buNone/>
            </a:pPr>
            <a:r>
              <a:rPr lang="pt-BR" sz="2400" dirty="0"/>
              <a:t> relativamente pequena utiliza-se o</a:t>
            </a:r>
          </a:p>
          <a:p>
            <a:pPr marL="20638" lvl="2" indent="-20638">
              <a:buNone/>
            </a:pPr>
            <a:r>
              <a:rPr lang="pt-BR" sz="2400" dirty="0"/>
              <a:t>ajuste de uma linha (ou superfície) </a:t>
            </a:r>
          </a:p>
          <a:p>
            <a:pPr marL="20638" lvl="2" indent="-20638">
              <a:buNone/>
            </a:pPr>
            <a:r>
              <a:rPr lang="pt-BR" sz="2400" dirty="0"/>
              <a:t>de tendência aos dados. Depois </a:t>
            </a:r>
          </a:p>
          <a:p>
            <a:pPr marL="20638" lvl="2" indent="-20638">
              <a:buNone/>
            </a:pPr>
            <a:r>
              <a:rPr lang="pt-BR" sz="2400" dirty="0"/>
              <a:t>esta é removida das observações.</a:t>
            </a:r>
          </a:p>
        </p:txBody>
      </p:sp>
      <p:pic>
        <p:nvPicPr>
          <p:cNvPr id="40962" name="Picture 2"/>
          <p:cNvPicPr>
            <a:picLocks noChangeAspect="1" noChangeArrowheads="1"/>
          </p:cNvPicPr>
          <p:nvPr/>
        </p:nvPicPr>
        <p:blipFill>
          <a:blip r:embed="rId3"/>
          <a:srcRect/>
          <a:stretch>
            <a:fillRect/>
          </a:stretch>
        </p:blipFill>
        <p:spPr bwMode="auto">
          <a:xfrm>
            <a:off x="392748" y="1744027"/>
            <a:ext cx="4047961" cy="1410653"/>
          </a:xfrm>
          <a:prstGeom prst="rect">
            <a:avLst/>
          </a:prstGeom>
          <a:noFill/>
          <a:ln w="9525">
            <a:noFill/>
            <a:miter lim="800000"/>
            <a:headEnd/>
            <a:tailEnd/>
          </a:ln>
          <a:effectLst/>
        </p:spPr>
      </p:pic>
      <p:sp>
        <p:nvSpPr>
          <p:cNvPr id="6" name="Retângulo 5">
            <a:extLst>
              <a:ext uri="{FF2B5EF4-FFF2-40B4-BE49-F238E27FC236}">
                <a16:creationId xmlns:a16="http://schemas.microsoft.com/office/drawing/2014/main" id="{EFAA7C64-586F-479D-987F-CDF30337EC30}"/>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srcRect/>
          <a:stretch>
            <a:fillRect/>
          </a:stretch>
        </p:blipFill>
        <p:spPr bwMode="auto">
          <a:xfrm>
            <a:off x="3814763" y="2685110"/>
            <a:ext cx="1514475" cy="75247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3677583" y="1520414"/>
            <a:ext cx="1733403" cy="932591"/>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a:t>Introdução Teórica</a:t>
            </a:r>
          </a:p>
        </p:txBody>
      </p:sp>
      <p:sp>
        <p:nvSpPr>
          <p:cNvPr id="3" name="Content Placeholder 2"/>
          <p:cNvSpPr>
            <a:spLocks noGrp="1"/>
          </p:cNvSpPr>
          <p:nvPr>
            <p:ph idx="1"/>
          </p:nvPr>
        </p:nvSpPr>
        <p:spPr>
          <a:xfrm>
            <a:off x="366218" y="1225486"/>
            <a:ext cx="8415338" cy="4626040"/>
          </a:xfrm>
        </p:spPr>
        <p:txBody>
          <a:bodyPr/>
          <a:lstStyle/>
          <a:p>
            <a:r>
              <a:rPr lang="pt-BR" dirty="0"/>
              <a:t>Supondo a existência de cargas magnéticas, a força magnética (</a:t>
            </a:r>
            <a:r>
              <a:rPr lang="pt-BR" b="1" dirty="0"/>
              <a:t>F</a:t>
            </a:r>
            <a:r>
              <a:rPr lang="pt-BR" dirty="0"/>
              <a:t>):</a:t>
            </a:r>
          </a:p>
          <a:p>
            <a:endParaRPr lang="pt-BR" dirty="0"/>
          </a:p>
          <a:p>
            <a:endParaRPr lang="pt-BR" dirty="0"/>
          </a:p>
          <a:p>
            <a:r>
              <a:rPr lang="pt-BR" dirty="0"/>
              <a:t>A indução magnética (</a:t>
            </a:r>
            <a:r>
              <a:rPr lang="pt-BR" b="1" dirty="0"/>
              <a:t>B</a:t>
            </a:r>
            <a:r>
              <a:rPr lang="pt-BR" dirty="0"/>
              <a:t>) pode ser definida como:</a:t>
            </a:r>
          </a:p>
          <a:p>
            <a:endParaRPr lang="pt-BR" dirty="0"/>
          </a:p>
          <a:p>
            <a:endParaRPr lang="pt-BR" dirty="0"/>
          </a:p>
          <a:p>
            <a:r>
              <a:rPr lang="pt-BR" dirty="0"/>
              <a:t>No vácuo temos a seguinte relação:</a:t>
            </a:r>
          </a:p>
          <a:p>
            <a:pPr lvl="7"/>
            <a:endParaRPr lang="pt-BR" sz="1000" dirty="0">
              <a:solidFill>
                <a:schemeClr val="bg1"/>
              </a:solidFill>
            </a:endParaRPr>
          </a:p>
          <a:p>
            <a:pPr marL="2063750" lvl="7">
              <a:buNone/>
            </a:pPr>
            <a:r>
              <a:rPr lang="pt-BR" dirty="0">
                <a:solidFill>
                  <a:srgbClr val="FF0000"/>
                </a:solidFill>
                <a:latin typeface="Calibri" pitchFamily="34" charset="0"/>
              </a:rPr>
              <a:t>    Mas na presença de um material condutor:</a:t>
            </a:r>
          </a:p>
          <a:p>
            <a:endParaRPr lang="pt-BR" sz="800" dirty="0"/>
          </a:p>
          <a:p>
            <a:r>
              <a:rPr lang="pt-BR" dirty="0"/>
              <a:t>Mas temos que: </a:t>
            </a:r>
          </a:p>
          <a:p>
            <a:r>
              <a:rPr lang="pt-BR" dirty="0"/>
              <a:t>Logo, temos que:</a:t>
            </a:r>
          </a:p>
        </p:txBody>
      </p:sp>
      <p:pic>
        <p:nvPicPr>
          <p:cNvPr id="3077" name="Picture 5"/>
          <p:cNvPicPr>
            <a:picLocks noChangeAspect="1" noChangeArrowheads="1"/>
          </p:cNvPicPr>
          <p:nvPr/>
        </p:nvPicPr>
        <p:blipFill>
          <a:blip r:embed="rId5" cstate="print"/>
          <a:srcRect/>
          <a:stretch>
            <a:fillRect/>
          </a:stretch>
        </p:blipFill>
        <p:spPr bwMode="auto">
          <a:xfrm>
            <a:off x="736317" y="3882176"/>
            <a:ext cx="1139295" cy="50129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6710363" y="3910553"/>
            <a:ext cx="1860173" cy="454058"/>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2586727" y="4424460"/>
            <a:ext cx="1048238" cy="402064"/>
          </a:xfrm>
          <a:prstGeom prst="rect">
            <a:avLst/>
          </a:prstGeom>
          <a:noFill/>
          <a:ln w="9525">
            <a:noFill/>
            <a:miter lim="800000"/>
            <a:headEnd/>
            <a:tailEnd/>
          </a:ln>
        </p:spPr>
      </p:pic>
      <p:pic>
        <p:nvPicPr>
          <p:cNvPr id="3080" name="Picture 8"/>
          <p:cNvPicPr>
            <a:picLocks noChangeAspect="1" noChangeArrowheads="1"/>
          </p:cNvPicPr>
          <p:nvPr/>
        </p:nvPicPr>
        <p:blipFill>
          <a:blip r:embed="rId8" cstate="print"/>
          <a:srcRect/>
          <a:stretch>
            <a:fillRect/>
          </a:stretch>
        </p:blipFill>
        <p:spPr bwMode="auto">
          <a:xfrm>
            <a:off x="2431943" y="5065483"/>
            <a:ext cx="4276939" cy="392637"/>
          </a:xfrm>
          <a:prstGeom prst="rect">
            <a:avLst/>
          </a:prstGeom>
          <a:noFill/>
          <a:ln w="9525">
            <a:noFill/>
            <a:miter lim="800000"/>
            <a:headEnd/>
            <a:tailEnd/>
          </a:ln>
        </p:spPr>
      </p:pic>
      <p:sp>
        <p:nvSpPr>
          <p:cNvPr id="13" name="Oval 12"/>
          <p:cNvSpPr/>
          <p:nvPr/>
        </p:nvSpPr>
        <p:spPr bwMode="auto">
          <a:xfrm>
            <a:off x="4835949" y="5118754"/>
            <a:ext cx="273379" cy="282805"/>
          </a:xfrm>
          <a:prstGeom prst="ellipse">
            <a:avLst/>
          </a:prstGeom>
          <a:noFill/>
          <a:ln w="28575" cap="flat" cmpd="sng" algn="ctr">
            <a:solidFill>
              <a:srgbClr val="7030A0"/>
            </a:solid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cxnSp>
        <p:nvCxnSpPr>
          <p:cNvPr id="15" name="Straight Arrow Connector 14"/>
          <p:cNvCxnSpPr>
            <a:stCxn id="13" idx="3"/>
            <a:endCxn id="16" idx="0"/>
          </p:cNvCxnSpPr>
          <p:nvPr/>
        </p:nvCxnSpPr>
        <p:spPr bwMode="auto">
          <a:xfrm flipH="1">
            <a:off x="4562710" y="5360143"/>
            <a:ext cx="313274" cy="371354"/>
          </a:xfrm>
          <a:prstGeom prst="straightConnector1">
            <a:avLst/>
          </a:prstGeom>
          <a:noFill/>
          <a:ln w="28575" cap="flat" cmpd="sng" algn="ctr">
            <a:solidFill>
              <a:srgbClr val="7030A0"/>
            </a:solidFill>
            <a:prstDash val="solid"/>
            <a:round/>
            <a:headEnd type="none" w="med" len="med"/>
            <a:tailEnd type="arrow"/>
          </a:ln>
          <a:effectLst>
            <a:outerShdw dist="35921" dir="2700000" algn="ctr" rotWithShape="0">
              <a:schemeClr val="tx1"/>
            </a:outerShdw>
          </a:effectLst>
        </p:spPr>
      </p:cxnSp>
      <p:sp>
        <p:nvSpPr>
          <p:cNvPr id="16" name="TextBox 15"/>
          <p:cNvSpPr txBox="1"/>
          <p:nvPr/>
        </p:nvSpPr>
        <p:spPr>
          <a:xfrm>
            <a:off x="2309529" y="5731497"/>
            <a:ext cx="4506362" cy="369332"/>
          </a:xfrm>
          <a:prstGeom prst="rect">
            <a:avLst/>
          </a:prstGeom>
          <a:noFill/>
        </p:spPr>
        <p:txBody>
          <a:bodyPr wrap="none" rtlCol="0">
            <a:spAutoFit/>
          </a:bodyPr>
          <a:lstStyle/>
          <a:p>
            <a:r>
              <a:rPr lang="pt-BR" dirty="0">
                <a:solidFill>
                  <a:srgbClr val="0000FF"/>
                </a:solidFill>
              </a:rPr>
              <a:t>Susceptibilidade Magnética do material</a:t>
            </a:r>
          </a:p>
        </p:txBody>
      </p:sp>
      <p:sp>
        <p:nvSpPr>
          <p:cNvPr id="14" name="Retângulo 13">
            <a:extLst>
              <a:ext uri="{FF2B5EF4-FFF2-40B4-BE49-F238E27FC236}">
                <a16:creationId xmlns:a16="http://schemas.microsoft.com/office/drawing/2014/main" id="{6E048009-C38F-4375-8D2B-5085E2E5A06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srcRect/>
          <a:stretch>
            <a:fillRect/>
          </a:stretch>
        </p:blipFill>
        <p:spPr bwMode="auto">
          <a:xfrm>
            <a:off x="4813318" y="1417638"/>
            <a:ext cx="4210050" cy="38671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pt-BR" dirty="0"/>
              <a:t>Remoção do IGRF</a:t>
            </a:r>
          </a:p>
        </p:txBody>
      </p:sp>
      <p:sp>
        <p:nvSpPr>
          <p:cNvPr id="3" name="Content Placeholder 2"/>
          <p:cNvSpPr>
            <a:spLocks noGrp="1"/>
          </p:cNvSpPr>
          <p:nvPr>
            <p:ph idx="1"/>
          </p:nvPr>
        </p:nvSpPr>
        <p:spPr>
          <a:xfrm>
            <a:off x="327726" y="1249680"/>
            <a:ext cx="4575744" cy="4540885"/>
          </a:xfrm>
        </p:spPr>
        <p:txBody>
          <a:bodyPr/>
          <a:lstStyle/>
          <a:p>
            <a:r>
              <a:rPr lang="pt-BR" sz="2400" b="1" dirty="0"/>
              <a:t>Pode ser feita através do cálculo do IGRF e depois subtraindo-o do valor medido.</a:t>
            </a:r>
          </a:p>
          <a:p>
            <a:endParaRPr lang="pt-BR" sz="2400" b="1" dirty="0"/>
          </a:p>
          <a:p>
            <a:r>
              <a:rPr lang="pt-BR" sz="2400" b="1" dirty="0"/>
              <a:t>Problema:</a:t>
            </a:r>
          </a:p>
          <a:p>
            <a:pPr lvl="2"/>
            <a:r>
              <a:rPr lang="pt-BR" sz="2400" b="1" dirty="0"/>
              <a:t>poucos observatórios, o que pode tornar o erro grande longe dos observatórios</a:t>
            </a:r>
          </a:p>
          <a:p>
            <a:pPr lvl="2"/>
            <a:endParaRPr lang="pt-BR" sz="2400" dirty="0"/>
          </a:p>
        </p:txBody>
      </p:sp>
      <p:sp>
        <p:nvSpPr>
          <p:cNvPr id="6" name="Retângulo 5">
            <a:extLst>
              <a:ext uri="{FF2B5EF4-FFF2-40B4-BE49-F238E27FC236}">
                <a16:creationId xmlns:a16="http://schemas.microsoft.com/office/drawing/2014/main" id="{EFAA7C64-586F-479D-987F-CDF30337EC30}"/>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19688824"/>
      </p:ext>
    </p:extLst>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58206" y="1264920"/>
            <a:ext cx="8415338" cy="4586605"/>
          </a:xfrm>
        </p:spPr>
        <p:txBody>
          <a:bodyPr/>
          <a:lstStyle/>
          <a:p>
            <a:pPr marL="0" indent="0" algn="ctr">
              <a:buNone/>
            </a:pPr>
            <a:r>
              <a:rPr lang="pt-BR" sz="2400" b="1" u="sng" dirty="0">
                <a:solidFill>
                  <a:srgbClr val="FF0000"/>
                </a:solidFill>
              </a:rPr>
              <a:t>Diferenças entre gravimetria e magnetometria:</a:t>
            </a:r>
          </a:p>
        </p:txBody>
      </p:sp>
      <p:sp>
        <p:nvSpPr>
          <p:cNvPr id="5" name="Content Placeholder 2"/>
          <p:cNvSpPr txBox="1">
            <a:spLocks/>
          </p:cNvSpPr>
          <p:nvPr/>
        </p:nvSpPr>
        <p:spPr>
          <a:xfrm>
            <a:off x="358206" y="1996751"/>
            <a:ext cx="8415338" cy="3854774"/>
          </a:xfrm>
          <a:prstGeom prst="rect">
            <a:avLst/>
          </a:prstGeom>
        </p:spPr>
        <p:txBody>
          <a:bodyPr/>
          <a:lstStyle>
            <a:lvl1pPr marL="342900" indent="-342900" algn="just" rtl="0" eaLnBrk="0" fontAlgn="base" hangingPunct="0">
              <a:spcBef>
                <a:spcPct val="20000"/>
              </a:spcBef>
              <a:spcAft>
                <a:spcPct val="0"/>
              </a:spcAft>
              <a:buClr>
                <a:srgbClr val="0000FF"/>
              </a:buClr>
              <a:buChar char="•"/>
              <a:defRPr kumimoji="1" sz="2000">
                <a:solidFill>
                  <a:schemeClr val="bg1"/>
                </a:solidFill>
                <a:latin typeface="Calibri" pitchFamily="34" charset="0"/>
                <a:ea typeface="+mn-ea"/>
                <a:cs typeface="+mn-cs"/>
              </a:defRPr>
            </a:lvl1pPr>
            <a:lvl2pPr marL="342900" indent="-341313" algn="just" rtl="0" eaLnBrk="0" fontAlgn="base" hangingPunct="0">
              <a:spcBef>
                <a:spcPct val="30000"/>
              </a:spcBef>
              <a:spcAft>
                <a:spcPct val="0"/>
              </a:spcAft>
              <a:buClr>
                <a:srgbClr val="0000FF"/>
              </a:buClr>
              <a:buSzPct val="80000"/>
              <a:buFont typeface="Wingdings" pitchFamily="2" charset="2"/>
              <a:buChar char="n"/>
              <a:defRPr kumimoji="1" sz="2000">
                <a:solidFill>
                  <a:schemeClr val="bg1"/>
                </a:solidFill>
                <a:latin typeface="Calibri" pitchFamily="34" charset="0"/>
              </a:defRPr>
            </a:lvl2pPr>
            <a:lvl3pPr marL="685800" indent="-341313" algn="just" rtl="0" eaLnBrk="0" fontAlgn="base" hangingPunct="0">
              <a:spcBef>
                <a:spcPct val="15000"/>
              </a:spcBef>
              <a:spcAft>
                <a:spcPct val="0"/>
              </a:spcAft>
              <a:buClr>
                <a:srgbClr val="0000FF"/>
              </a:buClr>
              <a:buChar char="–"/>
              <a:defRPr kumimoji="1" sz="2000">
                <a:solidFill>
                  <a:schemeClr val="bg1"/>
                </a:solidFill>
                <a:latin typeface="Calibri" pitchFamily="34" charset="0"/>
              </a:defRPr>
            </a:lvl3pPr>
            <a:lvl4pPr marL="1028700" indent="-341313" algn="just" rtl="0" eaLnBrk="0" fontAlgn="base" hangingPunct="0">
              <a:spcBef>
                <a:spcPct val="10000"/>
              </a:spcBef>
              <a:spcAft>
                <a:spcPct val="0"/>
              </a:spcAft>
              <a:buClr>
                <a:srgbClr val="0000FF"/>
              </a:buClr>
              <a:buChar char="•"/>
              <a:defRPr kumimoji="1" sz="2000">
                <a:solidFill>
                  <a:schemeClr val="bg1"/>
                </a:solidFill>
                <a:latin typeface="Calibri" pitchFamily="34" charset="0"/>
              </a:defRPr>
            </a:lvl4pPr>
            <a:lvl5pPr marL="1371600" indent="-341313" algn="just" rtl="0" eaLnBrk="0" fontAlgn="base" hangingPunct="0">
              <a:spcBef>
                <a:spcPct val="5000"/>
              </a:spcBef>
              <a:spcAft>
                <a:spcPct val="0"/>
              </a:spcAft>
              <a:buClr>
                <a:srgbClr val="0000FF"/>
              </a:buClr>
              <a:buChar char="–"/>
              <a:defRPr kumimoji="1" sz="2000">
                <a:solidFill>
                  <a:schemeClr val="bg1"/>
                </a:solidFill>
                <a:latin typeface="Calibri" pitchFamily="34" charset="0"/>
              </a:defRPr>
            </a:lvl5pPr>
            <a:lvl6pPr marL="1828800" indent="-341313" algn="l" rtl="0" eaLnBrk="0" fontAlgn="base" hangingPunct="0">
              <a:spcBef>
                <a:spcPct val="5000"/>
              </a:spcBef>
              <a:spcAft>
                <a:spcPct val="0"/>
              </a:spcAft>
              <a:buClr>
                <a:schemeClr val="tx1"/>
              </a:buClr>
              <a:buChar char="–"/>
              <a:defRPr kumimoji="1">
                <a:solidFill>
                  <a:schemeClr val="tx1"/>
                </a:solidFill>
                <a:latin typeface="+mn-lt"/>
              </a:defRPr>
            </a:lvl6pPr>
            <a:lvl7pPr marL="2286000" indent="-341313" algn="l" rtl="0" eaLnBrk="0" fontAlgn="base" hangingPunct="0">
              <a:spcBef>
                <a:spcPct val="5000"/>
              </a:spcBef>
              <a:spcAft>
                <a:spcPct val="0"/>
              </a:spcAft>
              <a:buClr>
                <a:schemeClr val="tx1"/>
              </a:buClr>
              <a:buChar char="–"/>
              <a:defRPr kumimoji="1">
                <a:solidFill>
                  <a:schemeClr val="tx1"/>
                </a:solidFill>
                <a:latin typeface="+mn-lt"/>
              </a:defRPr>
            </a:lvl7pPr>
            <a:lvl8pPr marL="2743200" indent="-341313" algn="l" rtl="0" eaLnBrk="0" fontAlgn="base" hangingPunct="0">
              <a:spcBef>
                <a:spcPct val="5000"/>
              </a:spcBef>
              <a:spcAft>
                <a:spcPct val="0"/>
              </a:spcAft>
              <a:buClr>
                <a:schemeClr val="tx1"/>
              </a:buClr>
              <a:buChar char="–"/>
              <a:defRPr kumimoji="1">
                <a:solidFill>
                  <a:schemeClr val="tx1"/>
                </a:solidFill>
                <a:latin typeface="+mn-lt"/>
              </a:defRPr>
            </a:lvl8pPr>
            <a:lvl9pPr marL="3200400" indent="-341313" algn="l" rtl="0" eaLnBrk="0" fontAlgn="base" hangingPunct="0">
              <a:spcBef>
                <a:spcPct val="5000"/>
              </a:spcBef>
              <a:spcAft>
                <a:spcPct val="0"/>
              </a:spcAft>
              <a:buClr>
                <a:schemeClr val="tx1"/>
              </a:buClr>
              <a:buChar char="–"/>
              <a:defRPr kumimoji="1">
                <a:solidFill>
                  <a:schemeClr val="tx1"/>
                </a:solidFill>
                <a:latin typeface="+mn-lt"/>
              </a:defRPr>
            </a:lvl9pPr>
          </a:lstStyle>
          <a:p>
            <a:r>
              <a:rPr lang="pt-BR" b="0" kern="0" dirty="0"/>
              <a:t>Interpretação similar</a:t>
            </a:r>
          </a:p>
          <a:p>
            <a:r>
              <a:rPr lang="pt-BR" b="0" kern="0" dirty="0"/>
              <a:t>Densidade é escalar, magnetização é um vetor</a:t>
            </a:r>
          </a:p>
          <a:p>
            <a:r>
              <a:rPr lang="pt-BR" b="0" kern="0" dirty="0"/>
              <a:t>Campos gravitacionais sempre são atrativos; anomalias magnéticas possuem valores positivos e negativos (caráter dipolar)</a:t>
            </a:r>
          </a:p>
          <a:p>
            <a:r>
              <a:rPr lang="pt-BR" b="0" kern="0" dirty="0"/>
              <a:t>Direção de magnetização controla forma da anomalia</a:t>
            </a:r>
          </a:p>
          <a:p>
            <a:pPr lvl="2"/>
            <a:r>
              <a:rPr lang="pt-BR" b="0" kern="0" dirty="0"/>
              <a:t>Corpos com formas idênticas podem dar origem a anomalias magnéticas diferentes</a:t>
            </a:r>
          </a:p>
          <a:p>
            <a:pPr lvl="2"/>
            <a:r>
              <a:rPr lang="pt-BR" b="0" kern="0" dirty="0"/>
              <a:t>Portanto, anomalias magnéticas estão menos relacionadas à forma do corpo que as anomalias gravimétricas.</a:t>
            </a:r>
          </a:p>
        </p:txBody>
      </p:sp>
      <p:sp>
        <p:nvSpPr>
          <p:cNvPr id="6" name="Retângulo 5">
            <a:extLst>
              <a:ext uri="{FF2B5EF4-FFF2-40B4-BE49-F238E27FC236}">
                <a16:creationId xmlns:a16="http://schemas.microsoft.com/office/drawing/2014/main" id="{38F09CB9-E3AD-4710-84FC-2D93D76EDBE6}"/>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92358385"/>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58206" y="1264920"/>
            <a:ext cx="8415338" cy="4586605"/>
          </a:xfrm>
        </p:spPr>
        <p:txBody>
          <a:bodyPr/>
          <a:lstStyle/>
          <a:p>
            <a:pPr marL="0" indent="0" algn="ctr">
              <a:buNone/>
            </a:pPr>
            <a:r>
              <a:rPr lang="pt-BR" sz="2400" b="1" u="sng" dirty="0">
                <a:solidFill>
                  <a:srgbClr val="FF0000"/>
                </a:solidFill>
              </a:rPr>
              <a:t>Diferenças entre gravimetria e magnetometria:</a:t>
            </a:r>
          </a:p>
        </p:txBody>
      </p:sp>
      <p:sp>
        <p:nvSpPr>
          <p:cNvPr id="5" name="Content Placeholder 2"/>
          <p:cNvSpPr txBox="1">
            <a:spLocks/>
          </p:cNvSpPr>
          <p:nvPr/>
        </p:nvSpPr>
        <p:spPr>
          <a:xfrm>
            <a:off x="358206" y="1996751"/>
            <a:ext cx="8415338" cy="3854774"/>
          </a:xfrm>
          <a:prstGeom prst="rect">
            <a:avLst/>
          </a:prstGeom>
        </p:spPr>
        <p:txBody>
          <a:bodyPr/>
          <a:lstStyle>
            <a:lvl1pPr marL="342900" indent="-342900" algn="just" rtl="0" eaLnBrk="0" fontAlgn="base" hangingPunct="0">
              <a:spcBef>
                <a:spcPct val="20000"/>
              </a:spcBef>
              <a:spcAft>
                <a:spcPct val="0"/>
              </a:spcAft>
              <a:buClr>
                <a:srgbClr val="0000FF"/>
              </a:buClr>
              <a:buChar char="•"/>
              <a:defRPr kumimoji="1" sz="2000">
                <a:solidFill>
                  <a:schemeClr val="bg1"/>
                </a:solidFill>
                <a:latin typeface="Calibri" pitchFamily="34" charset="0"/>
                <a:ea typeface="+mn-ea"/>
                <a:cs typeface="+mn-cs"/>
              </a:defRPr>
            </a:lvl1pPr>
            <a:lvl2pPr marL="342900" indent="-341313" algn="just" rtl="0" eaLnBrk="0" fontAlgn="base" hangingPunct="0">
              <a:spcBef>
                <a:spcPct val="30000"/>
              </a:spcBef>
              <a:spcAft>
                <a:spcPct val="0"/>
              </a:spcAft>
              <a:buClr>
                <a:srgbClr val="0000FF"/>
              </a:buClr>
              <a:buSzPct val="80000"/>
              <a:buFont typeface="Wingdings" pitchFamily="2" charset="2"/>
              <a:buChar char="n"/>
              <a:defRPr kumimoji="1" sz="2000">
                <a:solidFill>
                  <a:schemeClr val="bg1"/>
                </a:solidFill>
                <a:latin typeface="Calibri" pitchFamily="34" charset="0"/>
              </a:defRPr>
            </a:lvl2pPr>
            <a:lvl3pPr marL="685800" indent="-341313" algn="just" rtl="0" eaLnBrk="0" fontAlgn="base" hangingPunct="0">
              <a:spcBef>
                <a:spcPct val="15000"/>
              </a:spcBef>
              <a:spcAft>
                <a:spcPct val="0"/>
              </a:spcAft>
              <a:buClr>
                <a:srgbClr val="0000FF"/>
              </a:buClr>
              <a:buChar char="–"/>
              <a:defRPr kumimoji="1" sz="2000">
                <a:solidFill>
                  <a:schemeClr val="bg1"/>
                </a:solidFill>
                <a:latin typeface="Calibri" pitchFamily="34" charset="0"/>
              </a:defRPr>
            </a:lvl3pPr>
            <a:lvl4pPr marL="1028700" indent="-341313" algn="just" rtl="0" eaLnBrk="0" fontAlgn="base" hangingPunct="0">
              <a:spcBef>
                <a:spcPct val="10000"/>
              </a:spcBef>
              <a:spcAft>
                <a:spcPct val="0"/>
              </a:spcAft>
              <a:buClr>
                <a:srgbClr val="0000FF"/>
              </a:buClr>
              <a:buChar char="•"/>
              <a:defRPr kumimoji="1" sz="2000">
                <a:solidFill>
                  <a:schemeClr val="bg1"/>
                </a:solidFill>
                <a:latin typeface="Calibri" pitchFamily="34" charset="0"/>
              </a:defRPr>
            </a:lvl4pPr>
            <a:lvl5pPr marL="1371600" indent="-341313" algn="just" rtl="0" eaLnBrk="0" fontAlgn="base" hangingPunct="0">
              <a:spcBef>
                <a:spcPct val="5000"/>
              </a:spcBef>
              <a:spcAft>
                <a:spcPct val="0"/>
              </a:spcAft>
              <a:buClr>
                <a:srgbClr val="0000FF"/>
              </a:buClr>
              <a:buChar char="–"/>
              <a:defRPr kumimoji="1" sz="2000">
                <a:solidFill>
                  <a:schemeClr val="bg1"/>
                </a:solidFill>
                <a:latin typeface="Calibri" pitchFamily="34" charset="0"/>
              </a:defRPr>
            </a:lvl5pPr>
            <a:lvl6pPr marL="1828800" indent="-341313" algn="l" rtl="0" eaLnBrk="0" fontAlgn="base" hangingPunct="0">
              <a:spcBef>
                <a:spcPct val="5000"/>
              </a:spcBef>
              <a:spcAft>
                <a:spcPct val="0"/>
              </a:spcAft>
              <a:buClr>
                <a:schemeClr val="tx1"/>
              </a:buClr>
              <a:buChar char="–"/>
              <a:defRPr kumimoji="1">
                <a:solidFill>
                  <a:schemeClr val="tx1"/>
                </a:solidFill>
                <a:latin typeface="+mn-lt"/>
              </a:defRPr>
            </a:lvl6pPr>
            <a:lvl7pPr marL="2286000" indent="-341313" algn="l" rtl="0" eaLnBrk="0" fontAlgn="base" hangingPunct="0">
              <a:spcBef>
                <a:spcPct val="5000"/>
              </a:spcBef>
              <a:spcAft>
                <a:spcPct val="0"/>
              </a:spcAft>
              <a:buClr>
                <a:schemeClr val="tx1"/>
              </a:buClr>
              <a:buChar char="–"/>
              <a:defRPr kumimoji="1">
                <a:solidFill>
                  <a:schemeClr val="tx1"/>
                </a:solidFill>
                <a:latin typeface="+mn-lt"/>
              </a:defRPr>
            </a:lvl7pPr>
            <a:lvl8pPr marL="2743200" indent="-341313" algn="l" rtl="0" eaLnBrk="0" fontAlgn="base" hangingPunct="0">
              <a:spcBef>
                <a:spcPct val="5000"/>
              </a:spcBef>
              <a:spcAft>
                <a:spcPct val="0"/>
              </a:spcAft>
              <a:buClr>
                <a:schemeClr val="tx1"/>
              </a:buClr>
              <a:buChar char="–"/>
              <a:defRPr kumimoji="1">
                <a:solidFill>
                  <a:schemeClr val="tx1"/>
                </a:solidFill>
                <a:latin typeface="+mn-lt"/>
              </a:defRPr>
            </a:lvl8pPr>
            <a:lvl9pPr marL="3200400" indent="-341313" algn="l" rtl="0" eaLnBrk="0" fontAlgn="base" hangingPunct="0">
              <a:spcBef>
                <a:spcPct val="5000"/>
              </a:spcBef>
              <a:spcAft>
                <a:spcPct val="0"/>
              </a:spcAft>
              <a:buClr>
                <a:schemeClr val="tx1"/>
              </a:buClr>
              <a:buChar char="–"/>
              <a:defRPr kumimoji="1">
                <a:solidFill>
                  <a:schemeClr val="tx1"/>
                </a:solidFill>
                <a:latin typeface="+mn-lt"/>
              </a:defRPr>
            </a:lvl9pPr>
          </a:lstStyle>
          <a:p>
            <a:r>
              <a:rPr lang="pt-BR" b="0" kern="0" dirty="0"/>
              <a:t>Intensidade de magnetização de uma rocha é altamente dependente na quantidade, tamanho, forma e distribuição dos seus minerais ferrimagnéticos</a:t>
            </a:r>
          </a:p>
          <a:p>
            <a:pPr lvl="2"/>
            <a:r>
              <a:rPr lang="pt-BR" b="0" kern="0" dirty="0"/>
              <a:t>Contraste de densidade é volumétrico apenas</a:t>
            </a:r>
          </a:p>
          <a:p>
            <a:r>
              <a:rPr lang="pt-BR" b="0" kern="0" dirty="0"/>
              <a:t>Intensidade de magnetização podem variar por um fator de 10</a:t>
            </a:r>
            <a:r>
              <a:rPr lang="pt-BR" b="0" kern="0" baseline="30000" dirty="0"/>
              <a:t>6</a:t>
            </a:r>
            <a:endParaRPr lang="pt-BR" b="0" kern="0" dirty="0"/>
          </a:p>
          <a:p>
            <a:pPr lvl="2"/>
            <a:r>
              <a:rPr lang="pt-BR" b="0" kern="0" dirty="0"/>
              <a:t>Densidade varia de 1,5 – 3,5 Mg/m</a:t>
            </a:r>
            <a:r>
              <a:rPr lang="pt-BR" b="0" kern="0" baseline="30000" dirty="0"/>
              <a:t>3</a:t>
            </a:r>
          </a:p>
          <a:p>
            <a:r>
              <a:rPr lang="pt-BR" b="0" kern="0" dirty="0"/>
              <a:t>Anomalias magnéticas são independente da distância empregada:</a:t>
            </a:r>
          </a:p>
          <a:p>
            <a:pPr lvl="2"/>
            <a:r>
              <a:rPr lang="pt-BR" b="0" kern="0" dirty="0"/>
              <a:t>A mesma magnitude de anomalia é produzida por um cubo de 3 m ou 3 km com as mesmas propriedades magnéticas.</a:t>
            </a:r>
          </a:p>
          <a:p>
            <a:pPr lvl="2"/>
            <a:r>
              <a:rPr lang="pt-BR" b="0" kern="0" dirty="0"/>
              <a:t>Não é verdade para anomalias gravimétricas</a:t>
            </a:r>
          </a:p>
        </p:txBody>
      </p:sp>
      <p:sp>
        <p:nvSpPr>
          <p:cNvPr id="6" name="Retângulo 5">
            <a:extLst>
              <a:ext uri="{FF2B5EF4-FFF2-40B4-BE49-F238E27FC236}">
                <a16:creationId xmlns:a16="http://schemas.microsoft.com/office/drawing/2014/main" id="{936DE9C6-E1B5-4F90-B34D-14F7F7877B14}"/>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58206" y="1264920"/>
            <a:ext cx="8415338" cy="4586605"/>
          </a:xfrm>
        </p:spPr>
        <p:txBody>
          <a:bodyPr/>
          <a:lstStyle/>
          <a:p>
            <a:pPr marL="0" indent="0" algn="ctr">
              <a:buNone/>
            </a:pPr>
            <a:r>
              <a:rPr lang="pt-BR" sz="2400" b="1" u="sng" dirty="0">
                <a:solidFill>
                  <a:srgbClr val="FF0000"/>
                </a:solidFill>
              </a:rPr>
              <a:t>Diferenças entre gravimetria e magnetometria:</a:t>
            </a:r>
          </a:p>
        </p:txBody>
      </p:sp>
      <p:pic>
        <p:nvPicPr>
          <p:cNvPr id="41986" name="Picture 2"/>
          <p:cNvPicPr>
            <a:picLocks noChangeAspect="1" noChangeArrowheads="1"/>
          </p:cNvPicPr>
          <p:nvPr/>
        </p:nvPicPr>
        <p:blipFill>
          <a:blip r:embed="rId3"/>
          <a:srcRect/>
          <a:stretch>
            <a:fillRect/>
          </a:stretch>
        </p:blipFill>
        <p:spPr bwMode="auto">
          <a:xfrm>
            <a:off x="1340485" y="2062163"/>
            <a:ext cx="6443751" cy="3454717"/>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581A2D84-4775-4DAC-ABD2-45A0125AD58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56124891"/>
      </p:ext>
    </p:extLst>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58206" y="1310640"/>
            <a:ext cx="8415338" cy="4540885"/>
          </a:xfrm>
        </p:spPr>
        <p:txBody>
          <a:bodyPr/>
          <a:lstStyle/>
          <a:p>
            <a:r>
              <a:rPr lang="pt-BR" sz="2400" b="1" u="sng" dirty="0" err="1">
                <a:solidFill>
                  <a:srgbClr val="FF0000"/>
                </a:solidFill>
              </a:rPr>
              <a:t>Ambiguidade</a:t>
            </a:r>
            <a:r>
              <a:rPr lang="pt-BR" sz="2400" b="1" u="sng" dirty="0">
                <a:solidFill>
                  <a:srgbClr val="FF0000"/>
                </a:solidFill>
              </a:rPr>
              <a:t>:</a:t>
            </a:r>
          </a:p>
        </p:txBody>
      </p:sp>
      <p:pic>
        <p:nvPicPr>
          <p:cNvPr id="43010" name="Picture 2"/>
          <p:cNvPicPr>
            <a:picLocks noChangeAspect="1" noChangeArrowheads="1"/>
          </p:cNvPicPr>
          <p:nvPr/>
        </p:nvPicPr>
        <p:blipFill>
          <a:blip r:embed="rId2"/>
          <a:srcRect/>
          <a:stretch>
            <a:fillRect/>
          </a:stretch>
        </p:blipFill>
        <p:spPr bwMode="auto">
          <a:xfrm>
            <a:off x="309563" y="1989773"/>
            <a:ext cx="8524875" cy="3305175"/>
          </a:xfrm>
          <a:prstGeom prst="rect">
            <a:avLst/>
          </a:prstGeom>
          <a:noFill/>
          <a:ln w="9525">
            <a:noFill/>
            <a:miter lim="800000"/>
            <a:headEnd/>
            <a:tailEnd/>
          </a:ln>
          <a:effectLst/>
        </p:spPr>
      </p:pic>
      <p:sp>
        <p:nvSpPr>
          <p:cNvPr id="6" name="CaixaDeTexto 5"/>
          <p:cNvSpPr txBox="1"/>
          <p:nvPr/>
        </p:nvSpPr>
        <p:spPr>
          <a:xfrm>
            <a:off x="1194319" y="5327750"/>
            <a:ext cx="3116424" cy="646331"/>
          </a:xfrm>
          <a:prstGeom prst="rect">
            <a:avLst/>
          </a:prstGeom>
          <a:noFill/>
        </p:spPr>
        <p:txBody>
          <a:bodyPr wrap="square" rtlCol="0">
            <a:spAutoFit/>
          </a:bodyPr>
          <a:lstStyle/>
          <a:p>
            <a:r>
              <a:rPr lang="pt-BR" dirty="0">
                <a:solidFill>
                  <a:sysClr val="windowText" lastClr="000000"/>
                </a:solidFill>
              </a:rPr>
              <a:t>Placa da crosta oceânica destacada</a:t>
            </a:r>
          </a:p>
        </p:txBody>
      </p:sp>
      <p:sp>
        <p:nvSpPr>
          <p:cNvPr id="7" name="CaixaDeTexto 6"/>
          <p:cNvSpPr txBox="1"/>
          <p:nvPr/>
        </p:nvSpPr>
        <p:spPr>
          <a:xfrm>
            <a:off x="5570375" y="5294948"/>
            <a:ext cx="3312705" cy="923330"/>
          </a:xfrm>
          <a:prstGeom prst="rect">
            <a:avLst/>
          </a:prstGeom>
          <a:noFill/>
        </p:spPr>
        <p:txBody>
          <a:bodyPr wrap="square" rtlCol="0">
            <a:spAutoFit/>
          </a:bodyPr>
          <a:lstStyle/>
          <a:p>
            <a:r>
              <a:rPr lang="pt-BR" dirty="0">
                <a:solidFill>
                  <a:sysClr val="windowText" lastClr="000000"/>
                </a:solidFill>
              </a:rPr>
              <a:t>Soerguimento de sedimentos </a:t>
            </a:r>
            <a:r>
              <a:rPr lang="pt-BR" dirty="0" err="1">
                <a:solidFill>
                  <a:sysClr val="windowText" lastClr="000000"/>
                </a:solidFill>
              </a:rPr>
              <a:t>metamorfizados</a:t>
            </a:r>
            <a:r>
              <a:rPr lang="pt-BR" dirty="0">
                <a:solidFill>
                  <a:sysClr val="windowText" lastClr="000000"/>
                </a:solidFill>
              </a:rPr>
              <a:t> em profundidade</a:t>
            </a:r>
          </a:p>
        </p:txBody>
      </p:sp>
      <p:sp>
        <p:nvSpPr>
          <p:cNvPr id="8" name="Retângulo 7">
            <a:extLst>
              <a:ext uri="{FF2B5EF4-FFF2-40B4-BE49-F238E27FC236}">
                <a16:creationId xmlns:a16="http://schemas.microsoft.com/office/drawing/2014/main" id="{8FE90274-A510-4E3F-AE12-0E157E3525D3}"/>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73446" y="1051560"/>
            <a:ext cx="8415338" cy="4525645"/>
          </a:xfrm>
        </p:spPr>
        <p:txBody>
          <a:bodyPr/>
          <a:lstStyle/>
          <a:p>
            <a:r>
              <a:rPr lang="pt-BR" sz="2400" u="sng" dirty="0"/>
              <a:t>Direta</a:t>
            </a:r>
            <a:r>
              <a:rPr lang="pt-BR" sz="2400" dirty="0"/>
              <a:t>:</a:t>
            </a:r>
          </a:p>
          <a:p>
            <a:pPr lvl="2"/>
            <a:r>
              <a:rPr lang="pt-BR" sz="2400" dirty="0"/>
              <a:t>Estimativa de profundidade (</a:t>
            </a:r>
            <a:r>
              <a:rPr lang="pt-BR" sz="2400" i="1" dirty="0" err="1"/>
              <a:t>Deconvolução</a:t>
            </a:r>
            <a:r>
              <a:rPr lang="pt-BR" sz="2400" dirty="0"/>
              <a:t> </a:t>
            </a:r>
            <a:r>
              <a:rPr lang="pt-BR" sz="2400" i="1" dirty="0"/>
              <a:t>de</a:t>
            </a:r>
            <a:r>
              <a:rPr lang="pt-BR" sz="2400" dirty="0"/>
              <a:t> </a:t>
            </a:r>
            <a:r>
              <a:rPr lang="pt-BR" sz="2400" i="1" dirty="0" err="1"/>
              <a:t>Euler</a:t>
            </a:r>
            <a:r>
              <a:rPr lang="pt-BR" sz="2400" dirty="0"/>
              <a:t>):</a:t>
            </a:r>
          </a:p>
        </p:txBody>
      </p:sp>
      <p:pic>
        <p:nvPicPr>
          <p:cNvPr id="44035" name="Picture 3"/>
          <p:cNvPicPr>
            <a:picLocks noChangeAspect="1" noChangeArrowheads="1"/>
          </p:cNvPicPr>
          <p:nvPr/>
        </p:nvPicPr>
        <p:blipFill>
          <a:blip r:embed="rId2"/>
          <a:srcRect/>
          <a:stretch>
            <a:fillRect/>
          </a:stretch>
        </p:blipFill>
        <p:spPr bwMode="auto">
          <a:xfrm>
            <a:off x="1573557" y="2167890"/>
            <a:ext cx="5966847" cy="880110"/>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FD772BF9-8A02-4A72-B436-A6C5BF8B7789}"/>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srcRect/>
          <a:stretch>
            <a:fillRect/>
          </a:stretch>
        </p:blipFill>
        <p:spPr bwMode="auto">
          <a:xfrm>
            <a:off x="0" y="198120"/>
            <a:ext cx="9144000" cy="5926867"/>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415963D3-6CFA-4BC5-ABF4-77C7CC1B1766}"/>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5058" name="Picture 2"/>
          <p:cNvPicPr>
            <a:picLocks noChangeAspect="1" noChangeArrowheads="1"/>
          </p:cNvPicPr>
          <p:nvPr/>
        </p:nvPicPr>
        <p:blipFill>
          <a:blip r:embed="rId2"/>
          <a:srcRect/>
          <a:stretch>
            <a:fillRect/>
          </a:stretch>
        </p:blipFill>
        <p:spPr bwMode="auto">
          <a:xfrm>
            <a:off x="426720" y="0"/>
            <a:ext cx="8244840" cy="6155464"/>
          </a:xfrm>
          <a:prstGeom prst="rect">
            <a:avLst/>
          </a:prstGeom>
          <a:noFill/>
          <a:ln w="9525">
            <a:noFill/>
            <a:miter lim="800000"/>
            <a:headEnd/>
            <a:tailEnd/>
          </a:ln>
          <a:effectLst/>
        </p:spPr>
      </p:pic>
      <p:sp>
        <p:nvSpPr>
          <p:cNvPr id="4" name="Retângulo 3">
            <a:extLst>
              <a:ext uri="{FF2B5EF4-FFF2-40B4-BE49-F238E27FC236}">
                <a16:creationId xmlns:a16="http://schemas.microsoft.com/office/drawing/2014/main" id="{F0D95C0C-3595-4338-A8AA-0BAAD90535F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pic>
        <p:nvPicPr>
          <p:cNvPr id="46082" name="Picture 2"/>
          <p:cNvPicPr>
            <a:picLocks noChangeAspect="1" noChangeArrowheads="1"/>
          </p:cNvPicPr>
          <p:nvPr/>
        </p:nvPicPr>
        <p:blipFill>
          <a:blip r:embed="rId2"/>
          <a:srcRect/>
          <a:stretch>
            <a:fillRect/>
          </a:stretch>
        </p:blipFill>
        <p:spPr bwMode="auto">
          <a:xfrm>
            <a:off x="2662238" y="934403"/>
            <a:ext cx="3819525" cy="5172075"/>
          </a:xfrm>
          <a:prstGeom prst="rect">
            <a:avLst/>
          </a:prstGeom>
          <a:noFill/>
          <a:ln w="9525">
            <a:noFill/>
            <a:miter lim="800000"/>
            <a:headEnd/>
            <a:tailEnd/>
          </a:ln>
          <a:effectLst/>
        </p:spPr>
      </p:pic>
      <p:sp>
        <p:nvSpPr>
          <p:cNvPr id="4" name="Retângulo 3">
            <a:extLst>
              <a:ext uri="{FF2B5EF4-FFF2-40B4-BE49-F238E27FC236}">
                <a16:creationId xmlns:a16="http://schemas.microsoft.com/office/drawing/2014/main" id="{23859F4B-BF11-4D38-9B03-A13F45CEB21A}"/>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73446" y="1310640"/>
            <a:ext cx="8415338" cy="4540885"/>
          </a:xfrm>
        </p:spPr>
        <p:txBody>
          <a:bodyPr/>
          <a:lstStyle/>
          <a:p>
            <a:r>
              <a:rPr lang="pt-BR" sz="2400" u="sng" dirty="0"/>
              <a:t>Indireta:</a:t>
            </a:r>
          </a:p>
          <a:p>
            <a:pPr marL="365125" lvl="2" indent="350838"/>
            <a:r>
              <a:rPr lang="pt-BR" sz="2400" dirty="0"/>
              <a:t>Modelagens 2D e 3D: Tentativas de igualar as anomalias observadas através de métodos numéricos e ajustes iterativos.</a:t>
            </a:r>
          </a:p>
          <a:p>
            <a:pPr marL="365125" lvl="2" indent="350838"/>
            <a:r>
              <a:rPr lang="pt-BR" sz="2400" dirty="0"/>
              <a:t>Filtragens:</a:t>
            </a:r>
          </a:p>
          <a:p>
            <a:pPr marL="363538" lvl="3" indent="344488">
              <a:buFont typeface="Wingdings" pitchFamily="2" charset="2"/>
              <a:buChar char="ü"/>
            </a:pPr>
            <a:r>
              <a:rPr lang="pt-BR" sz="2400" dirty="0">
                <a:solidFill>
                  <a:srgbClr val="FF0000"/>
                </a:solidFill>
              </a:rPr>
              <a:t>Continuação para cima.</a:t>
            </a:r>
          </a:p>
          <a:p>
            <a:pPr marL="363538" lvl="3" indent="344488">
              <a:buFont typeface="Wingdings" pitchFamily="2" charset="2"/>
              <a:buChar char="ü"/>
            </a:pPr>
            <a:r>
              <a:rPr lang="pt-BR" sz="2400" dirty="0">
                <a:solidFill>
                  <a:srgbClr val="FF0000"/>
                </a:solidFill>
              </a:rPr>
              <a:t>Continuação para baixo.</a:t>
            </a:r>
          </a:p>
          <a:p>
            <a:pPr marL="365125" lvl="2" indent="350838"/>
            <a:r>
              <a:rPr lang="pt-BR" sz="2400" dirty="0"/>
              <a:t>Redução ao pólo magnético: Conversão de anomalias em suas formas equivalentes no pólo norte magnético. Este processo geralmente simplifica a forma das anomalias.</a:t>
            </a:r>
          </a:p>
          <a:p>
            <a:pPr marL="365125" lvl="2" indent="350838"/>
            <a:r>
              <a:rPr lang="pt-BR" sz="2400" dirty="0"/>
              <a:t>Transformações de campo potencial: </a:t>
            </a:r>
            <a:r>
              <a:rPr lang="pt-BR" sz="2400" i="1" dirty="0">
                <a:solidFill>
                  <a:srgbClr val="FF0000"/>
                </a:solidFill>
              </a:rPr>
              <a:t>Campos </a:t>
            </a:r>
            <a:r>
              <a:rPr lang="pt-BR" sz="2400" i="1" dirty="0" err="1">
                <a:solidFill>
                  <a:srgbClr val="FF0000"/>
                </a:solidFill>
              </a:rPr>
              <a:t>pseudogravimétricos</a:t>
            </a:r>
            <a:r>
              <a:rPr lang="pt-BR" sz="2400" i="1" dirty="0">
                <a:solidFill>
                  <a:srgbClr val="FF0000"/>
                </a:solidFill>
              </a:rPr>
              <a:t> e </a:t>
            </a:r>
            <a:r>
              <a:rPr lang="pt-BR" sz="2400" i="1" dirty="0" err="1">
                <a:solidFill>
                  <a:srgbClr val="FF0000"/>
                </a:solidFill>
              </a:rPr>
              <a:t>pseudomagnéticos</a:t>
            </a:r>
            <a:r>
              <a:rPr lang="pt-BR" sz="2400" dirty="0">
                <a:solidFill>
                  <a:srgbClr val="FF0000"/>
                </a:solidFill>
              </a:rPr>
              <a:t>.</a:t>
            </a:r>
          </a:p>
        </p:txBody>
      </p:sp>
      <p:sp>
        <p:nvSpPr>
          <p:cNvPr id="4" name="Retângulo 3">
            <a:extLst>
              <a:ext uri="{FF2B5EF4-FFF2-40B4-BE49-F238E27FC236}">
                <a16:creationId xmlns:a16="http://schemas.microsoft.com/office/drawing/2014/main" id="{FA8A6A1A-DB0F-4B4D-81A7-F33B243B2A0F}"/>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86539487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0" y="1310640"/>
            <a:ext cx="4329404" cy="4540885"/>
          </a:xfrm>
        </p:spPr>
        <p:txBody>
          <a:bodyPr/>
          <a:lstStyle/>
          <a:p>
            <a:r>
              <a:rPr lang="pt-BR" sz="2400" i="1" dirty="0"/>
              <a:t>Campos </a:t>
            </a:r>
            <a:r>
              <a:rPr lang="pt-BR" sz="2400" i="1" dirty="0" err="1"/>
              <a:t>pseudogravimétricos</a:t>
            </a:r>
            <a:r>
              <a:rPr lang="pt-BR" sz="2400" i="1" dirty="0"/>
              <a:t> e </a:t>
            </a:r>
            <a:r>
              <a:rPr lang="pt-BR" sz="2400" i="1" dirty="0" err="1"/>
              <a:t>pseudomagnéticos</a:t>
            </a:r>
            <a:r>
              <a:rPr lang="pt-BR" sz="2400" dirty="0"/>
              <a:t>.</a:t>
            </a:r>
          </a:p>
          <a:p>
            <a:pPr lvl="2"/>
            <a:r>
              <a:rPr lang="pt-BR" sz="2400" dirty="0"/>
              <a:t>Comparação da origem das anomalias</a:t>
            </a:r>
          </a:p>
        </p:txBody>
      </p:sp>
      <p:pic>
        <p:nvPicPr>
          <p:cNvPr id="4" name="Imagem 3"/>
          <p:cNvPicPr>
            <a:picLocks noChangeAspect="1"/>
          </p:cNvPicPr>
          <p:nvPr/>
        </p:nvPicPr>
        <p:blipFill>
          <a:blip r:embed="rId2"/>
          <a:stretch>
            <a:fillRect/>
          </a:stretch>
        </p:blipFill>
        <p:spPr>
          <a:xfrm>
            <a:off x="4615604" y="1194332"/>
            <a:ext cx="4528396" cy="4773500"/>
          </a:xfrm>
          <a:prstGeom prst="rect">
            <a:avLst/>
          </a:prstGeom>
        </p:spPr>
      </p:pic>
      <p:sp>
        <p:nvSpPr>
          <p:cNvPr id="5" name="Retângulo 4">
            <a:extLst>
              <a:ext uri="{FF2B5EF4-FFF2-40B4-BE49-F238E27FC236}">
                <a16:creationId xmlns:a16="http://schemas.microsoft.com/office/drawing/2014/main" id="{0AFF1860-FA42-45E9-9465-1F4D578AB4C6}"/>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15668727"/>
      </p:ext>
    </p:extLst>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4F1867-DC4B-41C0-BD25-8F9F029C60E5}"/>
              </a:ext>
            </a:extLst>
          </p:cNvPr>
          <p:cNvSpPr>
            <a:spLocks noGrp="1"/>
          </p:cNvSpPr>
          <p:nvPr>
            <p:ph type="title"/>
          </p:nvPr>
        </p:nvSpPr>
        <p:spPr/>
        <p:txBody>
          <a:bodyPr/>
          <a:lstStyle/>
          <a:p>
            <a:r>
              <a:rPr lang="pt-BR" dirty="0"/>
              <a:t>Métodos de Processamento</a:t>
            </a:r>
          </a:p>
        </p:txBody>
      </p:sp>
      <p:sp>
        <p:nvSpPr>
          <p:cNvPr id="3" name="Espaço Reservado para Conteúdo 2">
            <a:extLst>
              <a:ext uri="{FF2B5EF4-FFF2-40B4-BE49-F238E27FC236}">
                <a16:creationId xmlns:a16="http://schemas.microsoft.com/office/drawing/2014/main" id="{065F5E3C-A03E-40ED-BE1A-A2D91CC0BF87}"/>
              </a:ext>
            </a:extLst>
          </p:cNvPr>
          <p:cNvSpPr>
            <a:spLocks noGrp="1"/>
          </p:cNvSpPr>
          <p:nvPr>
            <p:ph idx="1"/>
          </p:nvPr>
        </p:nvSpPr>
        <p:spPr>
          <a:xfrm>
            <a:off x="403926" y="1657350"/>
            <a:ext cx="5546113" cy="4194175"/>
          </a:xfrm>
        </p:spPr>
        <p:txBody>
          <a:bodyPr/>
          <a:lstStyle/>
          <a:p>
            <a:pPr marL="457200" indent="-457200">
              <a:buAutoNum type="alphaLcParenBoth"/>
            </a:pPr>
            <a:r>
              <a:rPr lang="pt-BR" dirty="0"/>
              <a:t>Modelo sintético com 2 km de espessura, magnetização de 10 A.m</a:t>
            </a:r>
            <a:r>
              <a:rPr lang="pt-BR" baseline="30000" dirty="0"/>
              <a:t>-1</a:t>
            </a:r>
            <a:r>
              <a:rPr lang="pt-BR" dirty="0"/>
              <a:t>, inclinação de 60º e declinação de 20º.</a:t>
            </a:r>
          </a:p>
          <a:p>
            <a:pPr marL="457200" indent="-457200">
              <a:buAutoNum type="alphaLcParenBoth"/>
            </a:pPr>
            <a:r>
              <a:rPr lang="pt-BR" dirty="0"/>
              <a:t>Anomalia de campo total do corpo com magnetização induzida medida em uma superfície horizontal 4 km acima do corpo</a:t>
            </a:r>
          </a:p>
          <a:p>
            <a:pPr marL="457200" indent="-457200">
              <a:buAutoNum type="alphaLcParenBoth"/>
            </a:pPr>
            <a:r>
              <a:rPr lang="pt-BR" dirty="0"/>
              <a:t>Redução ao polo da anomalia mostrada em (b)</a:t>
            </a:r>
          </a:p>
          <a:p>
            <a:pPr marL="457200" indent="-457200">
              <a:buAutoNum type="alphaLcParenBoth"/>
            </a:pPr>
            <a:r>
              <a:rPr lang="pt-BR" dirty="0"/>
              <a:t>Continuação para cima da anomalia em (b) 5km acima do ponto de medida</a:t>
            </a:r>
          </a:p>
        </p:txBody>
      </p:sp>
      <p:pic>
        <p:nvPicPr>
          <p:cNvPr id="4" name="Imagem 3">
            <a:extLst>
              <a:ext uri="{FF2B5EF4-FFF2-40B4-BE49-F238E27FC236}">
                <a16:creationId xmlns:a16="http://schemas.microsoft.com/office/drawing/2014/main" id="{F1A81CAD-4C5F-461D-9654-3B8AA4A018B9}"/>
              </a:ext>
            </a:extLst>
          </p:cNvPr>
          <p:cNvPicPr>
            <a:picLocks noChangeAspect="1"/>
          </p:cNvPicPr>
          <p:nvPr/>
        </p:nvPicPr>
        <p:blipFill>
          <a:blip r:embed="rId2"/>
          <a:stretch>
            <a:fillRect/>
          </a:stretch>
        </p:blipFill>
        <p:spPr>
          <a:xfrm>
            <a:off x="6040192" y="0"/>
            <a:ext cx="3103808" cy="6151082"/>
          </a:xfrm>
          <a:prstGeom prst="rect">
            <a:avLst/>
          </a:prstGeom>
        </p:spPr>
      </p:pic>
      <p:sp>
        <p:nvSpPr>
          <p:cNvPr id="5" name="Retângulo 4">
            <a:extLst>
              <a:ext uri="{FF2B5EF4-FFF2-40B4-BE49-F238E27FC236}">
                <a16:creationId xmlns:a16="http://schemas.microsoft.com/office/drawing/2014/main" id="{250C2BA3-511D-4159-9CFD-17AC65169BCB}"/>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2729894815"/>
      </p:ext>
    </p:extLst>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a:extLst>
              <a:ext uri="{FF2B5EF4-FFF2-40B4-BE49-F238E27FC236}">
                <a16:creationId xmlns:a16="http://schemas.microsoft.com/office/drawing/2014/main" id="{EC4F1867-DC4B-41C0-BD25-8F9F029C60E5}"/>
              </a:ext>
            </a:extLst>
          </p:cNvPr>
          <p:cNvSpPr>
            <a:spLocks noGrp="1"/>
          </p:cNvSpPr>
          <p:nvPr>
            <p:ph type="title"/>
          </p:nvPr>
        </p:nvSpPr>
        <p:spPr/>
        <p:txBody>
          <a:bodyPr/>
          <a:lstStyle/>
          <a:p>
            <a:r>
              <a:rPr lang="pt-BR" dirty="0"/>
              <a:t>Métodos de Processamento</a:t>
            </a:r>
          </a:p>
        </p:txBody>
      </p:sp>
      <p:sp>
        <p:nvSpPr>
          <p:cNvPr id="3" name="Espaço Reservado para Conteúdo 2">
            <a:extLst>
              <a:ext uri="{FF2B5EF4-FFF2-40B4-BE49-F238E27FC236}">
                <a16:creationId xmlns:a16="http://schemas.microsoft.com/office/drawing/2014/main" id="{065F5E3C-A03E-40ED-BE1A-A2D91CC0BF87}"/>
              </a:ext>
            </a:extLst>
          </p:cNvPr>
          <p:cNvSpPr>
            <a:spLocks noGrp="1"/>
          </p:cNvSpPr>
          <p:nvPr>
            <p:ph idx="1"/>
          </p:nvPr>
        </p:nvSpPr>
        <p:spPr>
          <a:xfrm>
            <a:off x="403926" y="1657350"/>
            <a:ext cx="5546113" cy="4194175"/>
          </a:xfrm>
        </p:spPr>
        <p:txBody>
          <a:bodyPr/>
          <a:lstStyle/>
          <a:p>
            <a:pPr marL="457200" indent="-457200">
              <a:buFont typeface="+mj-lt"/>
              <a:buAutoNum type="alphaLcParenR" startAt="5"/>
            </a:pPr>
            <a:r>
              <a:rPr lang="pt-BR" dirty="0"/>
              <a:t>Segunda derivada vertical da anomalia mostrada em (b)</a:t>
            </a:r>
          </a:p>
          <a:p>
            <a:pPr marL="457200" indent="-457200">
              <a:buFont typeface="+mj-lt"/>
              <a:buAutoNum type="alphaLcParenR" startAt="5"/>
            </a:pPr>
            <a:r>
              <a:rPr lang="pt-BR" dirty="0"/>
              <a:t>Transformação de </a:t>
            </a:r>
            <a:r>
              <a:rPr lang="pt-BR" dirty="0" err="1"/>
              <a:t>pseudogravidade</a:t>
            </a:r>
            <a:r>
              <a:rPr lang="pt-BR" dirty="0"/>
              <a:t> da anomalia em (b)</a:t>
            </a:r>
          </a:p>
          <a:p>
            <a:pPr marL="457200" indent="-457200">
              <a:buFont typeface="+mj-lt"/>
              <a:buAutoNum type="alphaLcParenR" startAt="5"/>
            </a:pPr>
            <a:r>
              <a:rPr lang="pt-BR" dirty="0"/>
              <a:t>Magnitude do gradiente horizontal máximo da transformada de </a:t>
            </a:r>
            <a:r>
              <a:rPr lang="pt-BR" dirty="0" err="1"/>
              <a:t>pseudogravidade</a:t>
            </a:r>
            <a:r>
              <a:rPr lang="pt-BR" dirty="0"/>
              <a:t> mostrada em (f)</a:t>
            </a:r>
          </a:p>
          <a:p>
            <a:pPr marL="457200" indent="-457200">
              <a:buFont typeface="+mj-lt"/>
              <a:buAutoNum type="alphaLcParenR" startAt="5"/>
            </a:pPr>
            <a:r>
              <a:rPr lang="pt-BR" dirty="0"/>
              <a:t>Localização do máximo do dado em (g). Observe a correspondência com o corpo real.</a:t>
            </a:r>
          </a:p>
        </p:txBody>
      </p:sp>
      <p:pic>
        <p:nvPicPr>
          <p:cNvPr id="4" name="Imagem 3">
            <a:extLst>
              <a:ext uri="{FF2B5EF4-FFF2-40B4-BE49-F238E27FC236}">
                <a16:creationId xmlns:a16="http://schemas.microsoft.com/office/drawing/2014/main" id="{F1A81CAD-4C5F-461D-9654-3B8AA4A018B9}"/>
              </a:ext>
            </a:extLst>
          </p:cNvPr>
          <p:cNvPicPr>
            <a:picLocks noChangeAspect="1"/>
          </p:cNvPicPr>
          <p:nvPr/>
        </p:nvPicPr>
        <p:blipFill>
          <a:blip r:embed="rId2"/>
          <a:stretch>
            <a:fillRect/>
          </a:stretch>
        </p:blipFill>
        <p:spPr>
          <a:xfrm>
            <a:off x="6040192" y="0"/>
            <a:ext cx="3103808" cy="6151082"/>
          </a:xfrm>
          <a:prstGeom prst="rect">
            <a:avLst/>
          </a:prstGeom>
        </p:spPr>
      </p:pic>
      <p:sp>
        <p:nvSpPr>
          <p:cNvPr id="5" name="Retângulo 4">
            <a:extLst>
              <a:ext uri="{FF2B5EF4-FFF2-40B4-BE49-F238E27FC236}">
                <a16:creationId xmlns:a16="http://schemas.microsoft.com/office/drawing/2014/main" id="{250C2BA3-511D-4159-9CFD-17AC65169BCB}"/>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041768431"/>
      </p:ext>
    </p:extLst>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82946" name="Picture 2" descr="http://www.australianminesatlas.gov.au/build/images/edexp5.gif"/>
          <p:cNvPicPr>
            <a:picLocks noChangeAspect="1" noChangeArrowheads="1"/>
          </p:cNvPicPr>
          <p:nvPr/>
        </p:nvPicPr>
        <p:blipFill>
          <a:blip r:embed="rId2"/>
          <a:srcRect/>
          <a:stretch>
            <a:fillRect/>
          </a:stretch>
        </p:blipFill>
        <p:spPr bwMode="auto">
          <a:xfrm>
            <a:off x="770659" y="2286000"/>
            <a:ext cx="7596002" cy="3805237"/>
          </a:xfrm>
          <a:prstGeom prst="rect">
            <a:avLst/>
          </a:prstGeom>
          <a:noFill/>
        </p:spPr>
      </p:pic>
      <p:sp>
        <p:nvSpPr>
          <p:cNvPr id="5" name="CaixaDeTexto 4"/>
          <p:cNvSpPr txBox="1"/>
          <p:nvPr/>
        </p:nvSpPr>
        <p:spPr>
          <a:xfrm>
            <a:off x="1783080" y="1112520"/>
            <a:ext cx="5525872" cy="830997"/>
          </a:xfrm>
          <a:prstGeom prst="rect">
            <a:avLst/>
          </a:prstGeom>
          <a:noFill/>
        </p:spPr>
        <p:txBody>
          <a:bodyPr wrap="none" rtlCol="0">
            <a:spAutoFit/>
          </a:bodyPr>
          <a:lstStyle/>
          <a:p>
            <a:pPr algn="ctr"/>
            <a:r>
              <a:rPr lang="pt-BR" sz="2400" b="0" u="sng" dirty="0">
                <a:solidFill>
                  <a:srgbClr val="FF0000"/>
                </a:solidFill>
              </a:rPr>
              <a:t>Identificação de corpos magnetizados: </a:t>
            </a:r>
          </a:p>
          <a:p>
            <a:pPr algn="ctr"/>
            <a:r>
              <a:rPr lang="pt-BR" sz="2400" b="0" u="sng" dirty="0">
                <a:solidFill>
                  <a:srgbClr val="FF0000"/>
                </a:solidFill>
              </a:rPr>
              <a:t>Possíveis </a:t>
            </a:r>
            <a:r>
              <a:rPr lang="pt-BR" sz="2400" b="0" u="sng" dirty="0" err="1">
                <a:solidFill>
                  <a:srgbClr val="FF0000"/>
                </a:solidFill>
              </a:rPr>
              <a:t>mineralizações</a:t>
            </a:r>
            <a:endParaRPr lang="pt-BR" sz="2400" b="0" u="sng" dirty="0">
              <a:solidFill>
                <a:srgbClr val="FF0000"/>
              </a:solidFill>
            </a:endParaRPr>
          </a:p>
        </p:txBody>
      </p:sp>
      <p:sp>
        <p:nvSpPr>
          <p:cNvPr id="6" name="Retângulo 5">
            <a:extLst>
              <a:ext uri="{FF2B5EF4-FFF2-40B4-BE49-F238E27FC236}">
                <a16:creationId xmlns:a16="http://schemas.microsoft.com/office/drawing/2014/main" id="{0CA5C1EF-9137-4430-9761-F769A5EAD754}"/>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66562" name="Picture 2" descr="http://www.geophysique-camille-st-hilaire.com/img/fd_e.png"/>
          <p:cNvPicPr>
            <a:picLocks noChangeAspect="1" noChangeArrowheads="1"/>
          </p:cNvPicPr>
          <p:nvPr/>
        </p:nvPicPr>
        <p:blipFill>
          <a:blip r:embed="rId3"/>
          <a:srcRect/>
          <a:stretch>
            <a:fillRect/>
          </a:stretch>
        </p:blipFill>
        <p:spPr bwMode="auto">
          <a:xfrm>
            <a:off x="554319" y="1022668"/>
            <a:ext cx="8010561" cy="5066139"/>
          </a:xfrm>
          <a:prstGeom prst="rect">
            <a:avLst/>
          </a:prstGeom>
          <a:noFill/>
        </p:spPr>
      </p:pic>
      <p:sp>
        <p:nvSpPr>
          <p:cNvPr id="4" name="Retângulo 3">
            <a:extLst>
              <a:ext uri="{FF2B5EF4-FFF2-40B4-BE49-F238E27FC236}">
                <a16:creationId xmlns:a16="http://schemas.microsoft.com/office/drawing/2014/main" id="{7876761F-5C67-4647-ABA7-2624D8DD3311}"/>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81921" name="Picture 1"/>
          <p:cNvPicPr>
            <a:picLocks noChangeAspect="1" noChangeArrowheads="1"/>
          </p:cNvPicPr>
          <p:nvPr/>
        </p:nvPicPr>
        <p:blipFill>
          <a:blip r:embed="rId3"/>
          <a:srcRect/>
          <a:stretch>
            <a:fillRect/>
          </a:stretch>
        </p:blipFill>
        <p:spPr bwMode="auto">
          <a:xfrm>
            <a:off x="220664" y="1251268"/>
            <a:ext cx="4349750" cy="4405090"/>
          </a:xfrm>
          <a:prstGeom prst="rect">
            <a:avLst/>
          </a:prstGeom>
          <a:noFill/>
          <a:ln w="9525">
            <a:noFill/>
            <a:miter lim="800000"/>
            <a:headEnd/>
            <a:tailEnd/>
          </a:ln>
          <a:effectLst/>
        </p:spPr>
      </p:pic>
      <p:pic>
        <p:nvPicPr>
          <p:cNvPr id="81922" name="Picture 2"/>
          <p:cNvPicPr>
            <a:picLocks noChangeAspect="1" noChangeArrowheads="1"/>
          </p:cNvPicPr>
          <p:nvPr/>
        </p:nvPicPr>
        <p:blipFill>
          <a:blip r:embed="rId4"/>
          <a:srcRect/>
          <a:stretch>
            <a:fillRect/>
          </a:stretch>
        </p:blipFill>
        <p:spPr bwMode="auto">
          <a:xfrm>
            <a:off x="4663440" y="1251268"/>
            <a:ext cx="4311332" cy="4311332"/>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A821C20D-0495-4C13-90D2-B783EE49BCB9}"/>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a:spcBef>
                <a:spcPct val="20000"/>
              </a:spcBef>
              <a:buFontTx/>
              <a:buChar char="•"/>
            </a:pPr>
            <a:r>
              <a:rPr kumimoji="0" lang="pt-BR" sz="1800" b="1" i="0" u="none" strike="noStrike" cap="none" normalizeH="0" baseline="0" dirty="0" err="1">
                <a:ln>
                  <a:noFill/>
                </a:ln>
                <a:solidFill>
                  <a:schemeClr val="bg1"/>
                </a:solidFill>
                <a:effectLst/>
                <a:latin typeface="Arial" charset="0"/>
              </a:rPr>
              <a:t>From</a:t>
            </a:r>
            <a:r>
              <a:rPr lang="pt-BR" dirty="0">
                <a:solidFill>
                  <a:schemeClr val="bg1"/>
                </a:solidFill>
                <a:latin typeface="Arial" charset="0"/>
              </a:rPr>
              <a:t> http://www.scielo.org.co/pdf/boge/v33n1/v33n1a02.pdf</a:t>
            </a:r>
            <a:endParaRPr kumimoji="0" lang="pt-BR" sz="1800" b="1" i="0" u="none" strike="noStrike" cap="none" normalizeH="0" baseline="0" dirty="0">
              <a:ln>
                <a:noFill/>
              </a:ln>
              <a:solidFill>
                <a:schemeClr val="bg1"/>
              </a:solidFill>
              <a:effectLst/>
              <a:latin typeface="Arial" charset="0"/>
            </a:endParaRPr>
          </a:p>
        </p:txBody>
      </p:sp>
      <p:pic>
        <p:nvPicPr>
          <p:cNvPr id="6" name="Picture 1">
            <a:extLst>
              <a:ext uri="{FF2B5EF4-FFF2-40B4-BE49-F238E27FC236}">
                <a16:creationId xmlns:a16="http://schemas.microsoft.com/office/drawing/2014/main" id="{0A93CF74-AB3F-43B0-8F0A-74CA39BAB9FC}"/>
              </a:ext>
            </a:extLst>
          </p:cNvPr>
          <p:cNvPicPr>
            <a:picLocks noChangeAspect="1" noChangeArrowheads="1"/>
          </p:cNvPicPr>
          <p:nvPr/>
        </p:nvPicPr>
        <p:blipFill>
          <a:blip r:embed="rId3"/>
          <a:srcRect/>
          <a:stretch>
            <a:fillRect/>
          </a:stretch>
        </p:blipFill>
        <p:spPr bwMode="auto">
          <a:xfrm>
            <a:off x="222250" y="1251268"/>
            <a:ext cx="4349750" cy="4405090"/>
          </a:xfrm>
          <a:prstGeom prst="rect">
            <a:avLst/>
          </a:prstGeom>
          <a:noFill/>
          <a:ln w="9525">
            <a:noFill/>
            <a:miter lim="800000"/>
            <a:headEnd/>
            <a:tailEnd/>
          </a:ln>
          <a:effectLst/>
        </p:spPr>
      </p:pic>
    </p:spTree>
  </p:cSld>
  <p:clrMapOvr>
    <a:masterClrMapping/>
  </p:clrMapOvr>
  <p:transition spd="med"/>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80898" name="Picture 2" descr="http://geosoft.com/media/uploads/images/75/VOXI-3Dmap.png"/>
          <p:cNvPicPr>
            <a:picLocks noChangeAspect="1" noChangeArrowheads="1"/>
          </p:cNvPicPr>
          <p:nvPr/>
        </p:nvPicPr>
        <p:blipFill>
          <a:blip r:embed="rId2"/>
          <a:srcRect/>
          <a:stretch>
            <a:fillRect/>
          </a:stretch>
        </p:blipFill>
        <p:spPr bwMode="auto">
          <a:xfrm>
            <a:off x="760413" y="961708"/>
            <a:ext cx="7589519" cy="5789611"/>
          </a:xfrm>
          <a:prstGeom prst="rect">
            <a:avLst/>
          </a:prstGeom>
          <a:noFill/>
        </p:spPr>
      </p:pic>
      <p:sp>
        <p:nvSpPr>
          <p:cNvPr id="4" name="Retângulo 3">
            <a:extLst>
              <a:ext uri="{FF2B5EF4-FFF2-40B4-BE49-F238E27FC236}">
                <a16:creationId xmlns:a16="http://schemas.microsoft.com/office/drawing/2014/main" id="{2BEB547C-2C06-4BB9-8400-296C492527CB}"/>
              </a:ext>
            </a:extLst>
          </p:cNvPr>
          <p:cNvSpPr/>
          <p:nvPr/>
        </p:nvSpPr>
        <p:spPr bwMode="auto">
          <a:xfrm>
            <a:off x="0" y="6248400"/>
            <a:ext cx="760413"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79874" name="Picture 2" descr="http://photos.newswire.ca/images/download/20141120_C9774_PHOTO_EN_43219.jpg"/>
          <p:cNvPicPr>
            <a:picLocks noChangeAspect="1" noChangeArrowheads="1"/>
          </p:cNvPicPr>
          <p:nvPr/>
        </p:nvPicPr>
        <p:blipFill>
          <a:blip r:embed="rId3"/>
          <a:srcRect/>
          <a:stretch>
            <a:fillRect/>
          </a:stretch>
        </p:blipFill>
        <p:spPr bwMode="auto">
          <a:xfrm>
            <a:off x="30480" y="909526"/>
            <a:ext cx="9095525" cy="5948473"/>
          </a:xfrm>
          <a:prstGeom prst="rect">
            <a:avLst/>
          </a:prstGeom>
          <a:noFill/>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433547257"/>
      </p:ext>
    </p:extLst>
  </p:cSld>
  <p:clrMapOvr>
    <a:masterClrMapping/>
  </p:clrMapOvr>
  <p:transition spd="med"/>
</p:sld>
</file>

<file path=ppt/theme/theme1.xml><?xml version="1.0" encoding="utf-8"?>
<a:theme xmlns:a="http://schemas.openxmlformats.org/drawingml/2006/main" name="Black_VIP">
  <a:themeElements>
    <a:clrScheme name="">
      <a:dk1>
        <a:srgbClr val="999999"/>
      </a:dk1>
      <a:lt1>
        <a:srgbClr val="FFFFFF"/>
      </a:lt1>
      <a:dk2>
        <a:srgbClr val="000000"/>
      </a:dk2>
      <a:lt2>
        <a:srgbClr val="FFFFFF"/>
      </a:lt2>
      <a:accent1>
        <a:srgbClr val="FFFF00"/>
      </a:accent1>
      <a:accent2>
        <a:srgbClr val="FC4128"/>
      </a:accent2>
      <a:accent3>
        <a:srgbClr val="AAAAAA"/>
      </a:accent3>
      <a:accent4>
        <a:srgbClr val="DADADA"/>
      </a:accent4>
      <a:accent5>
        <a:srgbClr val="FFFFAA"/>
      </a:accent5>
      <a:accent6>
        <a:srgbClr val="E43A23"/>
      </a:accent6>
      <a:hlink>
        <a:srgbClr val="FE9F34"/>
      </a:hlink>
      <a:folHlink>
        <a:srgbClr val="81017E"/>
      </a:folHlink>
    </a:clrScheme>
    <a:fontScheme name="Black_VIP">
      <a:majorFont>
        <a:latin typeface="Univers 47 CondensedLight"/>
        <a:ea typeface=""/>
        <a:cs typeface=""/>
      </a:majorFont>
      <a:minorFont>
        <a:latin typeface="Univers 57 Condensed"/>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35921" dir="2700000" algn="ctr" rotWithShape="0">
            <a:schemeClr val="tx1"/>
          </a:outerShdw>
        </a:effectLst>
      </a:spPr>
      <a:bodyPr vert="horz" wrap="square" lIns="91428" tIns="45714" rIns="91428" bIns="45714"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35921" dir="2700000" algn="ctr" rotWithShape="0">
            <a:schemeClr val="tx1"/>
          </a:outerShdw>
        </a:effectLst>
      </a:spPr>
      <a:bodyPr vert="horz" wrap="square" lIns="91428" tIns="45714" rIns="91428" bIns="45714"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Black_VIP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Black_VIP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Black_VIP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Black_VIP 4">
        <a:dk1>
          <a:srgbClr val="007A54"/>
        </a:dk1>
        <a:lt1>
          <a:srgbClr val="FFFFFF"/>
        </a:lt1>
        <a:dk2>
          <a:srgbClr val="003366"/>
        </a:dk2>
        <a:lt2>
          <a:srgbClr val="FAFD00"/>
        </a:lt2>
        <a:accent1>
          <a:srgbClr val="79BBD2"/>
        </a:accent1>
        <a:accent2>
          <a:srgbClr val="FE9F34"/>
        </a:accent2>
        <a:accent3>
          <a:srgbClr val="AAADB8"/>
        </a:accent3>
        <a:accent4>
          <a:srgbClr val="DADADA"/>
        </a:accent4>
        <a:accent5>
          <a:srgbClr val="BEDAE5"/>
        </a:accent5>
        <a:accent6>
          <a:srgbClr val="E6902E"/>
        </a:accent6>
        <a:hlink>
          <a:srgbClr val="FC4128"/>
        </a:hlink>
        <a:folHlink>
          <a:srgbClr val="81017E"/>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15993</TotalTime>
  <Words>2239</Words>
  <Application>Microsoft Office PowerPoint</Application>
  <PresentationFormat>Apresentação na tela (4:3)</PresentationFormat>
  <Paragraphs>286</Paragraphs>
  <Slides>87</Slides>
  <Notes>12</Notes>
  <HiddenSlides>0</HiddenSlides>
  <MMClips>0</MMClips>
  <ScaleCrop>false</ScaleCrop>
  <HeadingPairs>
    <vt:vector size="8" baseType="variant">
      <vt:variant>
        <vt:lpstr>Fontes usadas</vt:lpstr>
      </vt:variant>
      <vt:variant>
        <vt:i4>7</vt:i4>
      </vt:variant>
      <vt:variant>
        <vt:lpstr>Tema</vt:lpstr>
      </vt:variant>
      <vt:variant>
        <vt:i4>1</vt:i4>
      </vt:variant>
      <vt:variant>
        <vt:lpstr>Servidores OLE inseridos</vt:lpstr>
      </vt:variant>
      <vt:variant>
        <vt:i4>1</vt:i4>
      </vt:variant>
      <vt:variant>
        <vt:lpstr>Títulos de slides</vt:lpstr>
      </vt:variant>
      <vt:variant>
        <vt:i4>87</vt:i4>
      </vt:variant>
    </vt:vector>
  </HeadingPairs>
  <TitlesOfParts>
    <vt:vector size="96" baseType="lpstr">
      <vt:lpstr>Arial</vt:lpstr>
      <vt:lpstr>Calibri</vt:lpstr>
      <vt:lpstr>Cambria Math</vt:lpstr>
      <vt:lpstr>Times New Roman</vt:lpstr>
      <vt:lpstr>Univers 47 CondensedLight</vt:lpstr>
      <vt:lpstr>Univers 57 Condensed</vt:lpstr>
      <vt:lpstr>Wingdings</vt:lpstr>
      <vt:lpstr>Black_VIP</vt:lpstr>
      <vt:lpstr>Equação</vt:lpstr>
      <vt:lpstr>Apresentação do PowerPoint</vt:lpstr>
      <vt:lpstr>Histórico</vt:lpstr>
      <vt:lpstr>Introdução</vt:lpstr>
      <vt:lpstr>Introdução</vt:lpstr>
      <vt:lpstr>Introdução Teórica</vt:lpstr>
      <vt:lpstr>Introdução Teórica</vt:lpstr>
      <vt:lpstr>Introdução Teórica</vt:lpstr>
      <vt:lpstr>Apresentação do PowerPoint</vt:lpstr>
      <vt:lpstr>Apresentação do PowerPoint</vt:lpstr>
      <vt:lpstr>Apresentação do PowerPoint</vt:lpstr>
      <vt:lpstr>Campo Geomagnético</vt:lpstr>
      <vt:lpstr>Representação Vetorial do Campo Geomagnético</vt:lpstr>
      <vt:lpstr>Representação Vetorial do Campo Geomagnético</vt:lpstr>
      <vt:lpstr>Características do Campo Geomagnético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Declinação Magnética (WMM, 2010)</vt:lpstr>
      <vt:lpstr>Declinação Magnética (WMM, 2010)</vt:lpstr>
      <vt:lpstr>Inclinação Magnética (WMM, 2010)</vt:lpstr>
      <vt:lpstr>Intensidade Magnética (WMM, 2010)</vt:lpstr>
      <vt:lpstr>Susceptibilidade das Rochas</vt:lpstr>
      <vt:lpstr>Susceptibilidade das Rochas</vt:lpstr>
      <vt:lpstr>Magnetismo de Rochas e Minerais</vt:lpstr>
      <vt:lpstr>Magnetismo de Rochas e Minerais</vt:lpstr>
      <vt:lpstr>Magnetismo de Rochas e Minerais</vt:lpstr>
      <vt:lpstr>Magnetismo de Rochas e Minerais</vt:lpstr>
      <vt:lpstr>Magnetismo de Rochas e Minerais</vt:lpstr>
      <vt:lpstr>Magnetômetros</vt:lpstr>
      <vt:lpstr>Magnetômetros</vt:lpstr>
      <vt:lpstr>Magnetômetros</vt:lpstr>
      <vt:lpstr>Aquisição de dados (Aéreo)</vt:lpstr>
      <vt:lpstr>Aquisição de dados (Terrestre)</vt:lpstr>
      <vt:lpstr>Aquisição de dados (Marinho)</vt:lpstr>
      <vt:lpstr>Anomalias Magnéticas</vt:lpstr>
      <vt:lpstr>Anomalias Magnéticas</vt:lpstr>
      <vt:lpstr>Anomalias Magnéticas (pólo magnético)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Correções Magnéticas</vt:lpstr>
      <vt:lpstr>Variação Diurna</vt:lpstr>
      <vt:lpstr>Variação Diurna</vt:lpstr>
      <vt:lpstr>Campo Total (IGRF 1980)</vt:lpstr>
      <vt:lpstr>Remoção do IGRF</vt:lpstr>
      <vt:lpstr>Remoção do IGRF</vt:lpstr>
      <vt:lpstr>Interpretação</vt:lpstr>
      <vt:lpstr>Interpretação</vt:lpstr>
      <vt:lpstr>Interpretação</vt:lpstr>
      <vt:lpstr>Interpretação</vt:lpstr>
      <vt:lpstr>Interpretação</vt:lpstr>
      <vt:lpstr>Apresentação do PowerPoint</vt:lpstr>
      <vt:lpstr>Apresentação do PowerPoint</vt:lpstr>
      <vt:lpstr>Interpretação</vt:lpstr>
      <vt:lpstr>Interpretação</vt:lpstr>
      <vt:lpstr>Interpretação</vt:lpstr>
      <vt:lpstr>Métodos de Processamento</vt:lpstr>
      <vt:lpstr>Métodos de Processamento</vt:lpstr>
      <vt:lpstr>Aplicações</vt:lpstr>
      <vt:lpstr>Aplicações</vt:lpstr>
      <vt:lpstr>Aplicações</vt:lpstr>
      <vt:lpstr>Aplicações</vt:lpstr>
      <vt:lpstr>Aplicações</vt:lpstr>
    </vt:vector>
  </TitlesOfParts>
  <Company>Schlumberger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WesternGeco</dc:title>
  <dc:creator>SLB</dc:creator>
  <cp:lastModifiedBy>leonardo miquelutti</cp:lastModifiedBy>
  <cp:revision>707</cp:revision>
  <dcterms:created xsi:type="dcterms:W3CDTF">2005-02-16T16:35:35Z</dcterms:created>
  <dcterms:modified xsi:type="dcterms:W3CDTF">2018-09-04T05:53:30Z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mpDocChange">
    <vt:lpwstr>SLBTrue</vt:lpwstr>
  </property>
</Properties>
</file>